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_rels/presentation.xml.rels" ContentType="application/vnd.openxmlformats-package.relationship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1.xml" ContentType="application/vnd.openxmlformats-officedocument.theme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11.xml" ContentType="application/vnd.openxmlformats-officedocument.presentationml.slide+xml"/>
  <Override PartName="/ppt/slides/slide3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4.xml" ContentType="application/vnd.openxmlformats-officedocument.presentationml.slide+xml"/>
  <Override PartName="/ppt/slides/slide21.xml" ContentType="application/vnd.openxmlformats-officedocument.presentationml.slide+xml"/>
  <Override PartName="/ppt/slides/slide13.xml" ContentType="application/vnd.openxmlformats-officedocument.presentationml.slide+xml"/>
  <Override PartName="/ppt/slides/slide30.xml" ContentType="application/vnd.openxmlformats-officedocument.presentationml.slide+xml"/>
  <Override PartName="/ppt/slides/slide22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2.xml" ContentType="application/vnd.openxmlformats-officedocument.presentationml.slide+xml"/>
  <Override PartName="/ppt/slides/slide10.xml" ContentType="application/vnd.openxmlformats-officedocument.presentationml.slide+xml"/>
  <Override PartName="/ppt/slides/slide14.xml" ContentType="application/vnd.openxmlformats-officedocument.presentationml.slide+xml"/>
  <Override PartName="/ppt/slides/slide31.xml" ContentType="application/vnd.openxmlformats-officedocument.presentationml.slide+xml"/>
  <Override PartName="/ppt/slides/slide15.xml" ContentType="application/vnd.openxmlformats-officedocument.presentationml.slide+xml"/>
  <Override PartName="/ppt/slides/slide23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17.xml" ContentType="application/vnd.openxmlformats-officedocument.presentationml.slide+xml"/>
  <Override PartName="/ppt/slides/_rels/slide10.xml.rels" ContentType="application/vnd.openxmlformats-package.relationships+xml"/>
  <Override PartName="/ppt/slides/_rels/slide9.xml.rels" ContentType="application/vnd.openxmlformats-package.relationships+xml"/>
  <Override PartName="/ppt/slides/_rels/slide5.xml.rels" ContentType="application/vnd.openxmlformats-package.relationships+xml"/>
  <Override PartName="/ppt/slides/_rels/slide17.xml.rels" ContentType="application/vnd.openxmlformats-package.relationships+xml"/>
  <Override PartName="/ppt/slides/_rels/slide25.xml.rels" ContentType="application/vnd.openxmlformats-package.relationships+xml"/>
  <Override PartName="/ppt/slides/_rels/slide21.xml.rels" ContentType="application/vnd.openxmlformats-package.relationships+xml"/>
  <Override PartName="/ppt/slides/_rels/slide1.xml.rels" ContentType="application/vnd.openxmlformats-package.relationships+xml"/>
  <Override PartName="/ppt/slides/_rels/slide28.xml.rels" ContentType="application/vnd.openxmlformats-package.relationships+xml"/>
  <Override PartName="/ppt/slides/_rels/slide8.xml.rels" ContentType="application/vnd.openxmlformats-package.relationships+xml"/>
  <Override PartName="/ppt/slides/_rels/slide24.xml.rels" ContentType="application/vnd.openxmlformats-package.relationships+xml"/>
  <Override PartName="/ppt/slides/_rels/slide16.xml.rels" ContentType="application/vnd.openxmlformats-package.relationships+xml"/>
  <Override PartName="/ppt/slides/_rels/slide4.xml.rels" ContentType="application/vnd.openxmlformats-package.relationships+xml"/>
  <Override PartName="/ppt/slides/_rels/slide12.xml.rels" ContentType="application/vnd.openxmlformats-package.relationships+xml"/>
  <Override PartName="/ppt/slides/_rels/slide20.xml.rels" ContentType="application/vnd.openxmlformats-package.relationships+xml"/>
  <Override PartName="/ppt/slides/_rels/slide23.xml.rels" ContentType="application/vnd.openxmlformats-package.relationships+xml"/>
  <Override PartName="/ppt/slides/_rels/slide15.xml.rels" ContentType="application/vnd.openxmlformats-package.relationships+xml"/>
  <Override PartName="/ppt/slides/_rels/slide3.xml.rels" ContentType="application/vnd.openxmlformats-package.relationships+xml"/>
  <Override PartName="/ppt/slides/_rels/slide11.xml.rels" ContentType="application/vnd.openxmlformats-package.relationships+xml"/>
  <Override PartName="/ppt/slides/_rels/slide6.xml.rels" ContentType="application/vnd.openxmlformats-package.relationships+xml"/>
  <Override PartName="/ppt/slides/_rels/slide18.xml.rels" ContentType="application/vnd.openxmlformats-package.relationships+xml"/>
  <Override PartName="/ppt/slides/_rels/slide26.xml.rels" ContentType="application/vnd.openxmlformats-package.relationships+xml"/>
  <Override PartName="/ppt/slides/_rels/slide7.xml.rels" ContentType="application/vnd.openxmlformats-package.relationships+xml"/>
  <Override PartName="/ppt/slides/_rels/slide19.xml.rels" ContentType="application/vnd.openxmlformats-package.relationships+xml"/>
  <Override PartName="/ppt/slides/_rels/slide27.xml.rels" ContentType="application/vnd.openxmlformats-package.relationships+xml"/>
  <Override PartName="/ppt/slides/_rels/slide13.xml.rels" ContentType="application/vnd.openxmlformats-package.relationships+xml"/>
  <Override PartName="/ppt/slides/_rels/slide30.xml.rels" ContentType="application/vnd.openxmlformats-package.relationships+xml"/>
  <Override PartName="/ppt/slides/_rels/slide31.xml.rels" ContentType="application/vnd.openxmlformats-package.relationships+xml"/>
  <Override PartName="/ppt/slides/_rels/slide14.xml.rels" ContentType="application/vnd.openxmlformats-package.relationships+xml"/>
  <Override PartName="/ppt/slides/_rels/slide22.xml.rels" ContentType="application/vnd.openxmlformats-package.relationships+xml"/>
  <Override PartName="/ppt/slides/_rels/slide2.xml.rels" ContentType="application/vnd.openxmlformats-package.relationships+xml"/>
  <Override PartName="/ppt/slides/_rels/slide29.xml.rels" ContentType="application/vnd.openxmlformats-package.relationships+xml"/>
  <Override PartName="/ppt/slides/slide25.xml" ContentType="application/vnd.openxmlformats-officedocument.presentationml.slide+xml"/>
  <Override PartName="/ppt/slides/slide18.xml" ContentType="application/vnd.openxmlformats-officedocument.presentationml.slide+xml"/>
  <Override PartName="/ppt/slides/slide26.xml" ContentType="application/vnd.openxmlformats-officedocument.presentationml.slide+xml"/>
  <Override PartName="/ppt/slides/slide1.xml" ContentType="application/vnd.openxmlformats-officedocument.presentationml.slide+xml"/>
  <Override PartName="/ppt/slides/slide19.xml" ContentType="application/vnd.openxmlformats-officedocument.presentationml.slide+xml"/>
  <Override PartName="/ppt/slides/slide27.xml" ContentType="application/vnd.openxmlformats-officedocument.presentationml.slide+xml"/>
  <Override PartName="/ppt/media/image57.png" ContentType="image/png"/>
  <Override PartName="/ppt/media/image14.png" ContentType="image/png"/>
  <Override PartName="/ppt/media/image49.png" ContentType="image/png"/>
  <Override PartName="/ppt/media/image1.png" ContentType="image/png"/>
  <Override PartName="/ppt/media/image48.png" ContentType="image/png"/>
  <Override PartName="/ppt/media/image47.png" ContentType="image/png"/>
  <Override PartName="/ppt/media/image56.png" ContentType="image/png"/>
  <Override PartName="/ppt/media/image13.png" ContentType="image/png"/>
  <Override PartName="/ppt/media/image39.png" ContentType="image/png"/>
  <Override PartName="/ppt/media/image55.png" ContentType="image/png"/>
  <Override PartName="/ppt/media/image12.png" ContentType="image/png"/>
  <Override PartName="/ppt/media/image38.png" ContentType="image/png"/>
  <Override PartName="/ppt/media/image54.png" ContentType="image/png"/>
  <Override PartName="/ppt/media/image11.png" ContentType="image/png"/>
  <Override PartName="/ppt/media/image37.png" ContentType="image/png"/>
  <Override PartName="/ppt/media/image9.png" ContentType="image/png"/>
  <Override PartName="/ppt/media/image10.png" ContentType="image/png"/>
  <Override PartName="/ppt/media/image53.png" ContentType="image/png"/>
  <Override PartName="/ppt/media/image30.png" ContentType="image/png"/>
  <Override PartName="/ppt/media/image73.png" ContentType="image/png"/>
  <Override PartName="/ppt/media/image70.emf" ContentType="image/x-emf"/>
  <Override PartName="/ppt/media/image3.png" ContentType="image/png"/>
  <Override PartName="/ppt/media/image4.png" ContentType="image/png"/>
  <Override PartName="/ppt/media/image77.png" ContentType="image/png"/>
  <Override PartName="/ppt/media/image34.png" ContentType="image/png"/>
  <Override PartName="/ppt/media/image17.png" ContentType="image/png"/>
  <Override PartName="/ppt/media/image51.png" ContentType="image/png"/>
  <Override PartName="/ppt/media/image42.png" ContentType="image/png"/>
  <Override PartName="/ppt/media/image68.png" ContentType="image/png"/>
  <Override PartName="/ppt/media/image25.png" ContentType="image/png"/>
  <Override PartName="/ppt/media/image18.png" ContentType="image/png"/>
  <Override PartName="/ppt/media/image52.png" ContentType="image/png"/>
  <Override PartName="/ppt/media/image78.png" ContentType="image/png"/>
  <Override PartName="/ppt/media/image35.png" ContentType="image/png"/>
  <Override PartName="/ppt/media/image26.png" ContentType="image/png"/>
  <Override PartName="/ppt/media/image43.png" ContentType="image/png"/>
  <Override PartName="/ppt/media/image74.emf" ContentType="image/x-emf"/>
  <Override PartName="/ppt/media/image69.emf" ContentType="image/x-emf"/>
  <Override PartName="/ppt/media/image36.png" ContentType="image/png"/>
  <Override PartName="/ppt/media/image19.png" ContentType="image/png"/>
  <Override PartName="/ppt/media/image44.png" ContentType="image/png"/>
  <Override PartName="/ppt/media/image61.png" ContentType="image/png"/>
  <Override PartName="/ppt/media/image27.png" ContentType="image/png"/>
  <Override PartName="/ppt/media/image28.png" ContentType="image/png"/>
  <Override PartName="/ppt/media/image62.png" ContentType="image/png"/>
  <Override PartName="/ppt/media/image45.png" ContentType="image/png"/>
  <Override PartName="/ppt/media/image72.emf" ContentType="image/x-emf"/>
  <Override PartName="/ppt/media/image5.png" ContentType="image/png"/>
  <Override PartName="/ppt/media/image71.png" ContentType="image/png"/>
  <Override PartName="/ppt/media/image46.png" ContentType="image/png"/>
  <Override PartName="/ppt/media/image29.png" ContentType="image/png"/>
  <Override PartName="/ppt/media/image79.gif" ContentType="image/gif"/>
  <Override PartName="/ppt/media/image7.png" ContentType="image/png"/>
  <Override PartName="/ppt/media/image60.emf" ContentType="image/x-emf"/>
  <Override PartName="/ppt/media/image67.png" ContentType="image/png"/>
  <Override PartName="/ppt/media/image24.png" ContentType="image/png"/>
  <Override PartName="/ppt/media/image41.png" ContentType="image/png"/>
  <Override PartName="/ppt/media/image2.png" ContentType="image/png"/>
  <Override PartName="/ppt/media/image76.png" ContentType="image/png"/>
  <Override PartName="/ppt/media/image33.png" ContentType="image/png"/>
  <Override PartName="/ppt/media/image50.png" ContentType="image/png"/>
  <Override PartName="/ppt/media/image59.png" ContentType="image/png"/>
  <Override PartName="/ppt/media/image16.png" ContentType="image/png"/>
  <Override PartName="/ppt/media/image66.png" ContentType="image/png"/>
  <Override PartName="/ppt/media/image23.png" ContentType="image/png"/>
  <Override PartName="/ppt/media/image40.png" ContentType="image/png"/>
  <Override PartName="/ppt/media/image15.png" ContentType="image/png"/>
  <Override PartName="/ppt/media/image32.png" ContentType="image/png"/>
  <Override PartName="/ppt/media/image75.png" ContentType="image/png"/>
  <Override PartName="/ppt/media/image65.png" ContentType="image/png"/>
  <Override PartName="/ppt/media/image22.png" ContentType="image/png"/>
  <Override PartName="/ppt/media/image31.png" ContentType="image/png"/>
  <Override PartName="/ppt/media/image6.png" ContentType="image/png"/>
  <Override PartName="/ppt/media/image63.png" ContentType="image/png"/>
  <Override PartName="/ppt/media/image20.png" ContentType="image/png"/>
  <Override PartName="/ppt/media/image8.png" ContentType="image/png"/>
  <Override PartName="/ppt/media/image58.emf" ContentType="image/x-emf"/>
  <Override PartName="/ppt/media/image64.png" ContentType="image/png"/>
  <Override PartName="/ppt/media/image21.png" ContentType="image/png"/>
  <Override PartName="/ppt/embeddings/oleObject1.docx" ContentType="application/vnd.openxmlformats-officedocument.wordprocessingml.document"/>
  <Override PartName="/ppt/embeddings/oleObject2.docx" ContentType="application/vnd.openxmlformats-officedocument.wordprocessingml.document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</p:sldIdLst>
  <p:sldSz cx="10080625" cy="567055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AD74834C-9184-49E7-AF79-2ADB816DA428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64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504000" y="3044160"/>
            <a:ext cx="907164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BF7E6E42-F71A-4FCC-9413-EB327650026B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504000" y="304416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5152680" y="304416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6C1272C7-6804-46B8-8876-401DF69E59DF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3571200" y="13266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6638040" y="13266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504000" y="304416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3571200" y="304416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6638040" y="304416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5861522E-0BAF-4FE0-B3A9-234850F53B9A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9B7BB158-D693-4227-9752-A4AC9EAD94DB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36CD7924-236F-4591-BB05-C2D8D1620BAF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92B048C3-541F-48C2-9426-099B7F3D0F4B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348A49EF-ED86-462F-848B-830FF149E6D6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1640" cy="4388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94252093-50A3-4998-B913-0AD07FFA680C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504000" y="304416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1585487E-44CB-4B88-8C34-BC680CC97A60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5152680" y="304416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7B17FA82-F254-40E2-8C94-27057A41C386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504000" y="3044160"/>
            <a:ext cx="907164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A7FB24D7-F776-4828-BF04-9D9116466DBB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pt-BR" sz="4400" spc="-1" strike="noStrike">
                <a:solidFill>
                  <a:srgbClr val="000000"/>
                </a:solidFill>
                <a:latin typeface="Arial"/>
              </a:rPr>
              <a:t>Clique para editar o formato do texto do título</a:t>
            </a: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solidFill>
                  <a:srgbClr val="000000"/>
                </a:solidFill>
                <a:latin typeface="Arial"/>
              </a:rPr>
              <a:t>Clique para editar o formato de texto dos tópicos</a:t>
            </a: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solidFill>
                  <a:srgbClr val="000000"/>
                </a:solidFill>
                <a:latin typeface="Arial"/>
              </a:rPr>
              <a:t>2.º nível de tópicos</a:t>
            </a: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solidFill>
                  <a:srgbClr val="000000"/>
                </a:solidFill>
                <a:latin typeface="Arial"/>
              </a:rPr>
              <a:t>3.º nível de tópicos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4.º nível de tópicos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5.º nível de tópicos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6.º nível de tópicos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7.º nível de tópicos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1"/>
          </p:nvPr>
        </p:nvSpPr>
        <p:spPr>
          <a:xfrm>
            <a:off x="504000" y="5165280"/>
            <a:ext cx="2348280" cy="390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pt-B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Times New Roman"/>
              </a:rPr>
              <a:t>&lt;data/hora&gt;</a:t>
            </a:r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ftr" idx="2"/>
          </p:nvPr>
        </p:nvSpPr>
        <p:spPr>
          <a:xfrm>
            <a:off x="3447360" y="5165280"/>
            <a:ext cx="3195000" cy="390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buNone/>
              <a:defRPr b="0" lang="pt-B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Times New Roman"/>
              </a:rPr>
              <a:t>&lt;rodapé&gt;</a:t>
            </a:r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sldNum" idx="3"/>
          </p:nvPr>
        </p:nvSpPr>
        <p:spPr>
          <a:xfrm>
            <a:off x="7227360" y="5165280"/>
            <a:ext cx="2348280" cy="390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pt-B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fld id="{21CC2D08-7B61-4C1F-A187-46F87AC955CA}" type="slidenum">
              <a:rPr b="0" lang="pt-BR" sz="1400" spc="-1" strike="noStrike">
                <a:solidFill>
                  <a:srgbClr val="000000"/>
                </a:solidFill>
                <a:latin typeface="Times New Roman"/>
              </a:rPr>
              <a:t>&lt;número&gt;</a:t>
            </a:fld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slideLayout" Target="../slideLayouts/slideLayout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image" Target="../media/image47.png"/><Relationship Id="rId3" Type="http://schemas.openxmlformats.org/officeDocument/2006/relationships/image" Target="../media/image48.png"/><Relationship Id="rId4" Type="http://schemas.openxmlformats.org/officeDocument/2006/relationships/slideLayout" Target="../slideLayouts/slideLayout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image" Target="../media/image50.png"/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5" Type="http://schemas.openxmlformats.org/officeDocument/2006/relationships/image" Target="../media/image53.png"/><Relationship Id="rId6" Type="http://schemas.openxmlformats.org/officeDocument/2006/relationships/slideLayout" Target="../slideLayouts/slideLayout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54.png"/><Relationship Id="rId2" Type="http://schemas.openxmlformats.org/officeDocument/2006/relationships/slideLayout" Target="../slideLayouts/slideLayout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55.png"/><Relationship Id="rId2" Type="http://schemas.openxmlformats.org/officeDocument/2006/relationships/image" Target="../media/image56.png"/><Relationship Id="rId3" Type="http://schemas.openxmlformats.org/officeDocument/2006/relationships/slideLayout" Target="../slideLayouts/slideLayout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57.png"/><Relationship Id="rId2" Type="http://schemas.openxmlformats.org/officeDocument/2006/relationships/package" Target="../embeddings/oleObject1.docx"/><Relationship Id="rId3" Type="http://schemas.openxmlformats.org/officeDocument/2006/relationships/image" Target="../media/image58.emf"/><Relationship Id="rId4" Type="http://schemas.openxmlformats.org/officeDocument/2006/relationships/slideLayout" Target="../slideLayouts/slideLayout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package" Target="../embeddings/oleObject1.docx"/><Relationship Id="rId2" Type="http://schemas.openxmlformats.org/officeDocument/2006/relationships/image" Target="../media/image58.emf"/><Relationship Id="rId3" Type="http://schemas.openxmlformats.org/officeDocument/2006/relationships/image" Target="../media/image59.png"/><Relationship Id="rId4" Type="http://schemas.openxmlformats.org/officeDocument/2006/relationships/package" Target="../embeddings/oleObject2.docx"/><Relationship Id="rId5" Type="http://schemas.openxmlformats.org/officeDocument/2006/relationships/image" Target="../media/image60.emf"/><Relationship Id="rId6" Type="http://schemas.openxmlformats.org/officeDocument/2006/relationships/slideLayout" Target="../slideLayouts/slideLayout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61.png"/><Relationship Id="rId2" Type="http://schemas.openxmlformats.org/officeDocument/2006/relationships/image" Target="../media/image62.png"/><Relationship Id="rId3" Type="http://schemas.openxmlformats.org/officeDocument/2006/relationships/slideLayout" Target="../slideLayouts/slideLayout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9" Type="http://schemas.openxmlformats.org/officeDocument/2006/relationships/image" Target="../media/image9.png"/><Relationship Id="rId10" Type="http://schemas.openxmlformats.org/officeDocument/2006/relationships/image" Target="../media/image10.png"/><Relationship Id="rId11" Type="http://schemas.openxmlformats.org/officeDocument/2006/relationships/image" Target="../media/image11.png"/><Relationship Id="rId12" Type="http://schemas.openxmlformats.org/officeDocument/2006/relationships/image" Target="../media/image12.png"/><Relationship Id="rId13" Type="http://schemas.openxmlformats.org/officeDocument/2006/relationships/slideLayout" Target="../slideLayouts/slideLayout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63.png"/><Relationship Id="rId2" Type="http://schemas.openxmlformats.org/officeDocument/2006/relationships/image" Target="../media/image64.png"/><Relationship Id="rId3" Type="http://schemas.openxmlformats.org/officeDocument/2006/relationships/slideLayout" Target="../slideLayouts/slideLayout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65.png"/><Relationship Id="rId2" Type="http://schemas.openxmlformats.org/officeDocument/2006/relationships/image" Target="../media/image66.png"/><Relationship Id="rId3" Type="http://schemas.openxmlformats.org/officeDocument/2006/relationships/slideLayout" Target="../slideLayouts/slideLayout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65.png"/><Relationship Id="rId2" Type="http://schemas.openxmlformats.org/officeDocument/2006/relationships/image" Target="../media/image66.png"/><Relationship Id="rId3" Type="http://schemas.openxmlformats.org/officeDocument/2006/relationships/slideLayout" Target="../slideLayouts/slideLayout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67.png"/><Relationship Id="rId2" Type="http://schemas.openxmlformats.org/officeDocument/2006/relationships/image" Target="../media/image68.png"/><Relationship Id="rId3" Type="http://schemas.openxmlformats.org/officeDocument/2006/relationships/package" Target="../embeddings/oleObject1.docx"/><Relationship Id="rId4" Type="http://schemas.openxmlformats.org/officeDocument/2006/relationships/image" Target="../media/image69.emf"/><Relationship Id="rId5" Type="http://schemas.openxmlformats.org/officeDocument/2006/relationships/package" Target="../embeddings/oleObject2.docx"/><Relationship Id="rId6" Type="http://schemas.openxmlformats.org/officeDocument/2006/relationships/image" Target="../media/image70.emf"/><Relationship Id="rId7" Type="http://schemas.openxmlformats.org/officeDocument/2006/relationships/slideLayout" Target="../slideLayouts/slideLayout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71.png"/><Relationship Id="rId2" Type="http://schemas.openxmlformats.org/officeDocument/2006/relationships/package" Target="../embeddings/oleObject1.docx"/><Relationship Id="rId3" Type="http://schemas.openxmlformats.org/officeDocument/2006/relationships/image" Target="../media/image72.emf"/><Relationship Id="rId4" Type="http://schemas.openxmlformats.org/officeDocument/2006/relationships/image" Target="../media/image73.png"/><Relationship Id="rId5" Type="http://schemas.openxmlformats.org/officeDocument/2006/relationships/package" Target="../embeddings/oleObject2.docx"/><Relationship Id="rId6" Type="http://schemas.openxmlformats.org/officeDocument/2006/relationships/image" Target="../media/image74.emf"/><Relationship Id="rId7" Type="http://schemas.openxmlformats.org/officeDocument/2006/relationships/slideLayout" Target="../slideLayouts/slideLayout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75.png"/><Relationship Id="rId2" Type="http://schemas.openxmlformats.org/officeDocument/2006/relationships/image" Target="../media/image76.png"/><Relationship Id="rId3" Type="http://schemas.openxmlformats.org/officeDocument/2006/relationships/slideLayout" Target="../slideLayouts/slideLayout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77.png"/><Relationship Id="rId2" Type="http://schemas.openxmlformats.org/officeDocument/2006/relationships/image" Target="../media/image78.png"/><Relationship Id="rId3" Type="http://schemas.openxmlformats.org/officeDocument/2006/relationships/slideLayout" Target="../slideLayouts/slideLayout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79.gif"/><Relationship Id="rId2" Type="http://schemas.openxmlformats.org/officeDocument/2006/relationships/slideLayout" Target="../slideLayouts/slideLayout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19.png"/><Relationship Id="rId8" Type="http://schemas.openxmlformats.org/officeDocument/2006/relationships/slideLayout" Target="../slideLayouts/slideLayout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7" Type="http://schemas.openxmlformats.org/officeDocument/2006/relationships/image" Target="../media/image26.png"/><Relationship Id="rId8" Type="http://schemas.openxmlformats.org/officeDocument/2006/relationships/image" Target="../media/image27.png"/><Relationship Id="rId9" Type="http://schemas.openxmlformats.org/officeDocument/2006/relationships/image" Target="../media/image28.png"/><Relationship Id="rId10" Type="http://schemas.openxmlformats.org/officeDocument/2006/relationships/slideLayout" Target="../slideLayouts/slideLayout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image" Target="../media/image30.png"/><Relationship Id="rId3" Type="http://schemas.openxmlformats.org/officeDocument/2006/relationships/slideLayout" Target="../slideLayouts/slideLayout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image" Target="../media/image32.png"/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slideLayout" Target="../slideLayouts/slideLayout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image" Target="../media/image36.png"/><Relationship Id="rId3" Type="http://schemas.openxmlformats.org/officeDocument/2006/relationships/slideLayout" Target="../slideLayouts/slideLayout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slideLayout" Target="../slideLayouts/slideLayout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image" Target="../media/image39.png"/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Relationship Id="rId6" Type="http://schemas.openxmlformats.org/officeDocument/2006/relationships/image" Target="../media/image43.png"/><Relationship Id="rId7" Type="http://schemas.openxmlformats.org/officeDocument/2006/relationships/image" Target="../media/image44.png"/><Relationship Id="rId8" Type="http://schemas.openxmlformats.org/officeDocument/2006/relationships/slideLayout" Target="../slideLayouts/slideLayout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pt-BR" sz="4400" spc="-1" strike="noStrike">
                <a:solidFill>
                  <a:srgbClr val="000000"/>
                </a:solidFill>
                <a:latin typeface="Arial"/>
              </a:rPr>
              <a:t>Introdução ao Matlab</a:t>
            </a: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pt-BR" sz="3200" spc="-1" strike="noStrike">
                <a:solidFill>
                  <a:srgbClr val="000000"/>
                </a:solidFill>
                <a:latin typeface="Arial"/>
              </a:rPr>
              <a:t>Implementação do método sequencial implícito no escoamento bifásico (água-óleo) em reservatórios de petróleo.</a:t>
            </a: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"/>
          <p:cNvSpPr txBox="1"/>
          <p:nvPr/>
        </p:nvSpPr>
        <p:spPr>
          <a:xfrm>
            <a:off x="3744000" y="4451760"/>
            <a:ext cx="3996000" cy="5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pt-BR" sz="1600" spc="-1" strike="noStrike">
                <a:solidFill>
                  <a:srgbClr val="000000"/>
                </a:solidFill>
                <a:latin typeface="Arial"/>
              </a:rPr>
              <a:t>João Paulo Rodrigues de Andrade</a:t>
            </a:r>
            <a:endParaRPr b="0" lang="pt-BR" sz="1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pt-BR" sz="4400" spc="-1" strike="noStrike">
                <a:solidFill>
                  <a:srgbClr val="000000"/>
                </a:solidFill>
                <a:latin typeface="Arial"/>
              </a:rPr>
              <a:t>Pré-processamento</a:t>
            </a: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/>
          </p:nvPr>
        </p:nvSpPr>
        <p:spPr>
          <a:xfrm>
            <a:off x="0" y="1620000"/>
            <a:ext cx="9900000" cy="234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57200" indent="-228600" algn="just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geração da malha computacional;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228600" algn="just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leitura e obtenção das propriedades da malha (geometria e estrutura de dados);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228600" algn="just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definição do campo permeabilidade;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228600" algn="just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definição das condições de contorno e iniciais;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228600" algn="just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exportação dessas informações por meio da biblioteca </a:t>
            </a:r>
            <a:r>
              <a:rPr b="0" i="1" lang="pt-BR" sz="1800" spc="-1" strike="noStrike">
                <a:solidFill>
                  <a:srgbClr val="000000"/>
                </a:solidFill>
                <a:latin typeface="Arial"/>
              </a:rPr>
              <a:t>scipy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, que permite escrita e leitura de dados no formato .mat.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pt-BR" sz="4400" spc="-1" strike="noStrike">
                <a:solidFill>
                  <a:srgbClr val="000000"/>
                </a:solidFill>
                <a:latin typeface="Arial"/>
              </a:rPr>
              <a:t>Pós-processamento</a:t>
            </a: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Exportar arquivos para o formato .mat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Geração de gráficos no matlab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Geração de arquivos no formato .vtk (python)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Utilização do software Visit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3996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pt-BR" sz="4400" spc="-1" strike="noStrike">
                <a:solidFill>
                  <a:srgbClr val="000000"/>
                </a:solidFill>
                <a:latin typeface="Arial"/>
              </a:rPr>
              <a:t>Fluxograma </a:t>
            </a: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15" name="" descr=""/>
          <p:cNvPicPr/>
          <p:nvPr/>
        </p:nvPicPr>
        <p:blipFill>
          <a:blip r:embed="rId1"/>
          <a:stretch/>
        </p:blipFill>
        <p:spPr>
          <a:xfrm>
            <a:off x="4119480" y="180000"/>
            <a:ext cx="5780520" cy="5312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pt-BR" sz="4400" spc="-1" strike="noStrike">
                <a:solidFill>
                  <a:srgbClr val="000000"/>
                </a:solidFill>
                <a:latin typeface="Arial"/>
              </a:rPr>
              <a:t>Resultados</a:t>
            </a: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/>
          </p:nvPr>
        </p:nvSpPr>
        <p:spPr>
          <a:xfrm>
            <a:off x="0" y="1183320"/>
            <a:ext cx="9900000" cy="47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0" algn="ctr">
              <a:spcBef>
                <a:spcPts val="1417"/>
              </a:spcBef>
              <a:buNone/>
            </a:pPr>
            <a:r>
              <a:rPr b="1" lang="pt-BR" sz="2600" spc="-1" strike="noStrike">
                <a:solidFill>
                  <a:srgbClr val="000000"/>
                </a:solidFill>
                <a:latin typeface="Arial"/>
              </a:rPr>
              <a:t>Problema 1 - </a:t>
            </a:r>
            <a:r>
              <a:rPr b="1" lang="pt-BR" sz="2600" spc="-1" strike="noStrike">
                <a:solidFill>
                  <a:srgbClr val="000000"/>
                </a:solidFill>
                <a:latin typeface="Times New Roman"/>
                <a:ea typeface="Noto Sans CJK SC"/>
              </a:rPr>
              <a:t>Escoamento bifásico 1D em meio heterogêneo</a:t>
            </a:r>
            <a:endParaRPr b="0" lang="pt-BR" sz="2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18" name="" descr=""/>
          <p:cNvPicPr/>
          <p:nvPr/>
        </p:nvPicPr>
        <p:blipFill>
          <a:blip r:embed="rId1"/>
          <a:stretch/>
        </p:blipFill>
        <p:spPr>
          <a:xfrm>
            <a:off x="492480" y="1941120"/>
            <a:ext cx="4007520" cy="1838880"/>
          </a:xfrm>
          <a:prstGeom prst="rect">
            <a:avLst/>
          </a:prstGeom>
          <a:ln w="0">
            <a:noFill/>
          </a:ln>
        </p:spPr>
      </p:pic>
      <p:pic>
        <p:nvPicPr>
          <p:cNvPr id="119" name="" descr=""/>
          <p:cNvPicPr/>
          <p:nvPr/>
        </p:nvPicPr>
        <p:blipFill>
          <a:blip r:embed="rId2"/>
          <a:stretch/>
        </p:blipFill>
        <p:spPr>
          <a:xfrm>
            <a:off x="4869000" y="1611000"/>
            <a:ext cx="4839120" cy="2220120"/>
          </a:xfrm>
          <a:prstGeom prst="rect">
            <a:avLst/>
          </a:prstGeom>
          <a:ln w="0">
            <a:noFill/>
          </a:ln>
        </p:spPr>
      </p:pic>
      <p:pic>
        <p:nvPicPr>
          <p:cNvPr id="120" name="" descr=""/>
          <p:cNvPicPr/>
          <p:nvPr/>
        </p:nvPicPr>
        <p:blipFill>
          <a:blip r:embed="rId3"/>
          <a:stretch/>
        </p:blipFill>
        <p:spPr>
          <a:xfrm>
            <a:off x="3192480" y="3780000"/>
            <a:ext cx="3827520" cy="1756080"/>
          </a:xfrm>
          <a:prstGeom prst="rect">
            <a:avLst/>
          </a:prstGeom>
          <a:ln w="0">
            <a:noFill/>
          </a:ln>
        </p:spPr>
      </p:pic>
      <p:sp>
        <p:nvSpPr>
          <p:cNvPr id="121" name=""/>
          <p:cNvSpPr/>
          <p:nvPr/>
        </p:nvSpPr>
        <p:spPr>
          <a:xfrm rot="18366600">
            <a:off x="2903760" y="4861080"/>
            <a:ext cx="180000" cy="3600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pt-BR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2" name=""/>
          <p:cNvSpPr/>
          <p:nvPr/>
        </p:nvSpPr>
        <p:spPr>
          <a:xfrm rot="13837200">
            <a:off x="7091280" y="4856040"/>
            <a:ext cx="180000" cy="3600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pt-BR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3" name="PlaceHolder 3"/>
          <p:cNvSpPr>
            <a:spLocks noGrp="1"/>
          </p:cNvSpPr>
          <p:nvPr>
            <p:ph/>
          </p:nvPr>
        </p:nvSpPr>
        <p:spPr>
          <a:xfrm>
            <a:off x="1487520" y="2340000"/>
            <a:ext cx="1932480" cy="36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9000"/>
          </a:bodyPr>
          <a:p>
            <a:pPr marL="298080" indent="0" algn="ctr">
              <a:spcBef>
                <a:spcPts val="1417"/>
              </a:spcBef>
              <a:buNone/>
            </a:pPr>
            <a:r>
              <a:rPr b="0" lang="pt-BR" sz="2600" spc="-1" strike="noStrike">
                <a:solidFill>
                  <a:srgbClr val="000000"/>
                </a:solidFill>
                <a:latin typeface="Arial"/>
              </a:rPr>
              <a:t>Permeabilidade</a:t>
            </a:r>
            <a:endParaRPr b="0" lang="pt-BR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4" name="PlaceHolder 4"/>
          <p:cNvSpPr>
            <a:spLocks noGrp="1"/>
          </p:cNvSpPr>
          <p:nvPr>
            <p:ph/>
          </p:nvPr>
        </p:nvSpPr>
        <p:spPr>
          <a:xfrm>
            <a:off x="6660000" y="2160000"/>
            <a:ext cx="1932480" cy="36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 marL="263520" indent="0" algn="ctr">
              <a:spcBef>
                <a:spcPts val="1417"/>
              </a:spcBef>
              <a:buNone/>
            </a:pPr>
            <a:r>
              <a:rPr b="0" lang="pt-BR" sz="2600" spc="-1" strike="noStrike">
                <a:solidFill>
                  <a:srgbClr val="000000"/>
                </a:solidFill>
                <a:latin typeface="Arial"/>
              </a:rPr>
              <a:t>Saturação inicial</a:t>
            </a:r>
            <a:endParaRPr b="0" lang="pt-BR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5" name="PlaceHolder 5"/>
          <p:cNvSpPr>
            <a:spLocks noGrp="1"/>
          </p:cNvSpPr>
          <p:nvPr>
            <p:ph/>
          </p:nvPr>
        </p:nvSpPr>
        <p:spPr>
          <a:xfrm>
            <a:off x="1487520" y="2340000"/>
            <a:ext cx="1932480" cy="36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9000"/>
          </a:bodyPr>
          <a:p>
            <a:pPr marL="298080" indent="0" algn="ctr">
              <a:spcBef>
                <a:spcPts val="1417"/>
              </a:spcBef>
              <a:buNone/>
            </a:pPr>
            <a:r>
              <a:rPr b="0" lang="pt-BR" sz="2600" spc="-1" strike="noStrike">
                <a:solidFill>
                  <a:srgbClr val="000000"/>
                </a:solidFill>
                <a:latin typeface="Arial"/>
              </a:rPr>
              <a:t>Permeabilidade</a:t>
            </a:r>
            <a:endParaRPr b="0" lang="pt-BR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PlaceHolder 6"/>
          <p:cNvSpPr>
            <a:spLocks noGrp="1"/>
          </p:cNvSpPr>
          <p:nvPr>
            <p:ph/>
          </p:nvPr>
        </p:nvSpPr>
        <p:spPr>
          <a:xfrm>
            <a:off x="4187520" y="4140000"/>
            <a:ext cx="1932480" cy="36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9000"/>
          </a:bodyPr>
          <a:p>
            <a:pPr marL="298080" indent="0" algn="ctr">
              <a:spcBef>
                <a:spcPts val="1417"/>
              </a:spcBef>
              <a:buNone/>
            </a:pPr>
            <a:r>
              <a:rPr b="0" lang="pt-BR" sz="2600" spc="-1" strike="noStrike">
                <a:solidFill>
                  <a:srgbClr val="000000"/>
                </a:solidFill>
                <a:latin typeface="Arial"/>
              </a:rPr>
              <a:t>Pressão inicial</a:t>
            </a:r>
            <a:endParaRPr b="0" lang="pt-BR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7" name="PlaceHolder 7"/>
          <p:cNvSpPr>
            <a:spLocks noGrp="1"/>
          </p:cNvSpPr>
          <p:nvPr>
            <p:ph/>
          </p:nvPr>
        </p:nvSpPr>
        <p:spPr>
          <a:xfrm>
            <a:off x="1260000" y="4500000"/>
            <a:ext cx="1932480" cy="36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0" algn="ctr">
              <a:spcBef>
                <a:spcPts val="1417"/>
              </a:spcBef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P = 100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8" name="PlaceHolder 8"/>
          <p:cNvSpPr>
            <a:spLocks noGrp="1"/>
          </p:cNvSpPr>
          <p:nvPr>
            <p:ph/>
          </p:nvPr>
        </p:nvSpPr>
        <p:spPr>
          <a:xfrm>
            <a:off x="6527520" y="4500000"/>
            <a:ext cx="1932480" cy="36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0" algn="ctr">
              <a:spcBef>
                <a:spcPts val="1417"/>
              </a:spcBef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P = 0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pt-BR" sz="4400" spc="-1" strike="noStrike">
                <a:solidFill>
                  <a:srgbClr val="000000"/>
                </a:solidFill>
                <a:latin typeface="Arial"/>
              </a:rPr>
              <a:t>Resultados</a:t>
            </a: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/>
          </p:nvPr>
        </p:nvSpPr>
        <p:spPr>
          <a:xfrm>
            <a:off x="0" y="1183320"/>
            <a:ext cx="9900000" cy="47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0" algn="ctr">
              <a:spcBef>
                <a:spcPts val="1417"/>
              </a:spcBef>
              <a:buNone/>
            </a:pPr>
            <a:r>
              <a:rPr b="1" lang="pt-BR" sz="2600" spc="-1" strike="noStrike">
                <a:solidFill>
                  <a:srgbClr val="000000"/>
                </a:solidFill>
                <a:latin typeface="Arial"/>
              </a:rPr>
              <a:t>Problema 1 - </a:t>
            </a:r>
            <a:r>
              <a:rPr b="1" lang="pt-BR" sz="2600" spc="-1" strike="noStrike">
                <a:solidFill>
                  <a:srgbClr val="000000"/>
                </a:solidFill>
                <a:latin typeface="Times New Roman"/>
                <a:ea typeface="Noto Sans CJK SC"/>
              </a:rPr>
              <a:t>Escoamento bifásico 1D em meio heterogêneo</a:t>
            </a:r>
            <a:endParaRPr b="0" lang="pt-BR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1" name="PlaceHolder 3"/>
          <p:cNvSpPr>
            <a:spLocks noGrp="1"/>
          </p:cNvSpPr>
          <p:nvPr>
            <p:ph/>
          </p:nvPr>
        </p:nvSpPr>
        <p:spPr>
          <a:xfrm>
            <a:off x="0" y="1866600"/>
            <a:ext cx="9900000" cy="299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57200" indent="0">
              <a:spcBef>
                <a:spcPts val="1417"/>
              </a:spcBef>
              <a:buNone/>
            </a:pPr>
            <a:r>
              <a:rPr b="0" lang="pt-BR" sz="1600" spc="-1" strike="noStrike">
                <a:solidFill>
                  <a:srgbClr val="000000"/>
                </a:solidFill>
                <a:latin typeface="Arial"/>
              </a:rPr>
              <a:t>número máximo de iterações no cálculo da saturação = 10000;</a:t>
            </a:r>
            <a:endParaRPr b="0" lang="pt-BR" sz="1600" spc="-1" strike="noStrike">
              <a:solidFill>
                <a:srgbClr val="000000"/>
              </a:solidFill>
              <a:latin typeface="Arial"/>
            </a:endParaRPr>
          </a:p>
          <a:p>
            <a:pPr marL="457200" indent="0">
              <a:spcBef>
                <a:spcPts val="1417"/>
              </a:spcBef>
              <a:buNone/>
            </a:pPr>
            <a:r>
              <a:rPr b="0" lang="pt-BR" sz="1600" spc="-1" strike="noStrike">
                <a:solidFill>
                  <a:srgbClr val="000000"/>
                </a:solidFill>
                <a:latin typeface="Arial"/>
              </a:rPr>
              <a:t>valor máximo do erro  = 100 (entre duas iterações consecutivas);</a:t>
            </a:r>
            <a:endParaRPr b="0" lang="pt-BR" sz="1600" spc="-1" strike="noStrike">
              <a:solidFill>
                <a:srgbClr val="000000"/>
              </a:solidFill>
              <a:latin typeface="Arial"/>
            </a:endParaRPr>
          </a:p>
          <a:p>
            <a:pPr marL="457200" indent="0">
              <a:spcBef>
                <a:spcPts val="1417"/>
              </a:spcBef>
              <a:buNone/>
            </a:pPr>
            <a:r>
              <a:rPr b="0" lang="pt-BR" sz="1600" spc="-1" strike="noStrike">
                <a:solidFill>
                  <a:srgbClr val="000000"/>
                </a:solidFill>
                <a:latin typeface="Arial"/>
              </a:rPr>
              <a:t>valor máximo de </a:t>
            </a:r>
            <a:r>
              <a:rPr b="0" i="1" lang="pt-BR" sz="1600" spc="-1" strike="noStrike">
                <a:solidFill>
                  <a:srgbClr val="000000"/>
                </a:solidFill>
                <a:latin typeface="Arial"/>
              </a:rPr>
              <a:t>loops</a:t>
            </a:r>
            <a:r>
              <a:rPr b="0" lang="pt-BR" sz="1600" spc="-1" strike="noStrike">
                <a:solidFill>
                  <a:srgbClr val="000000"/>
                </a:solidFill>
                <a:latin typeface="Arial"/>
              </a:rPr>
              <a:t> para reduzir o passo de tempo: 20;</a:t>
            </a:r>
            <a:endParaRPr b="0" lang="pt-BR" sz="1600" spc="-1" strike="noStrike">
              <a:solidFill>
                <a:srgbClr val="000000"/>
              </a:solidFill>
              <a:latin typeface="Arial"/>
            </a:endParaRPr>
          </a:p>
          <a:p>
            <a:pPr marL="457200" indent="0">
              <a:spcBef>
                <a:spcPts val="1417"/>
              </a:spcBef>
              <a:buNone/>
            </a:pPr>
            <a:r>
              <a:rPr b="0" lang="pt-BR" sz="1600" spc="-1" strike="noStrike">
                <a:solidFill>
                  <a:srgbClr val="000000"/>
                </a:solidFill>
                <a:latin typeface="Arial"/>
              </a:rPr>
              <a:t>CFL = 1;</a:t>
            </a:r>
            <a:endParaRPr b="0" lang="pt-BR" sz="1600" spc="-1" strike="noStrike">
              <a:solidFill>
                <a:srgbClr val="000000"/>
              </a:solidFill>
              <a:latin typeface="Arial"/>
            </a:endParaRPr>
          </a:p>
          <a:p>
            <a:pPr marL="457200" indent="0">
              <a:spcBef>
                <a:spcPts val="1417"/>
              </a:spcBef>
              <a:buNone/>
            </a:pPr>
            <a:r>
              <a:rPr b="0" lang="pt-BR" sz="1600" spc="-1" strike="noStrike">
                <a:solidFill>
                  <a:srgbClr val="000000"/>
                </a:solidFill>
                <a:latin typeface="Arial"/>
              </a:rPr>
              <a:t>vpi máximo = 0.75</a:t>
            </a:r>
            <a:endParaRPr b="0" lang="pt-BR" sz="1600" spc="-1" strike="noStrike">
              <a:solidFill>
                <a:srgbClr val="000000"/>
              </a:solidFill>
              <a:latin typeface="Arial"/>
            </a:endParaRPr>
          </a:p>
          <a:p>
            <a:pPr marL="457200" indent="0">
              <a:spcBef>
                <a:spcPts val="1417"/>
              </a:spcBef>
              <a:buNone/>
            </a:pPr>
            <a:endParaRPr b="0" lang="pt-BR" sz="1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32" name="" descr="16§display§n \alpha = 2§svg§600§FALSE§"/>
          <p:cNvPicPr/>
          <p:nvPr/>
        </p:nvPicPr>
        <p:blipFill>
          <a:blip r:embed="rId1"/>
          <a:stretch/>
        </p:blipFill>
        <p:spPr>
          <a:xfrm>
            <a:off x="287640" y="3960000"/>
            <a:ext cx="612360" cy="136440"/>
          </a:xfrm>
          <a:prstGeom prst="rect">
            <a:avLst/>
          </a:prstGeom>
          <a:ln w="0">
            <a:noFill/>
          </a:ln>
        </p:spPr>
      </p:pic>
      <p:pic>
        <p:nvPicPr>
          <p:cNvPr id="133" name="" descr="16§display§kr_{\alpha}^{0} = 1§svg§600§FALSE§"/>
          <p:cNvPicPr/>
          <p:nvPr/>
        </p:nvPicPr>
        <p:blipFill>
          <a:blip r:embed="rId2"/>
          <a:stretch/>
        </p:blipFill>
        <p:spPr>
          <a:xfrm>
            <a:off x="360000" y="5040000"/>
            <a:ext cx="672840" cy="228600"/>
          </a:xfrm>
          <a:prstGeom prst="rect">
            <a:avLst/>
          </a:prstGeom>
          <a:ln w="0">
            <a:noFill/>
          </a:ln>
        </p:spPr>
      </p:pic>
      <p:pic>
        <p:nvPicPr>
          <p:cNvPr id="134" name="" descr="16§display§\varepsilon = 10^{-5}§svg§600§FALSE§"/>
          <p:cNvPicPr/>
          <p:nvPr/>
        </p:nvPicPr>
        <p:blipFill>
          <a:blip r:embed="rId3"/>
          <a:stretch/>
        </p:blipFill>
        <p:spPr>
          <a:xfrm>
            <a:off x="300600" y="4663080"/>
            <a:ext cx="779400" cy="196920"/>
          </a:xfrm>
          <a:prstGeom prst="rect">
            <a:avLst/>
          </a:prstGeom>
          <a:ln w="0">
            <a:noFill/>
          </a:ln>
        </p:spPr>
      </p:pic>
      <p:pic>
        <p:nvPicPr>
          <p:cNvPr id="135" name="" descr="16§display§S_{wr} = S_{or} = 0.2§svg§600§FALSE§"/>
          <p:cNvPicPr/>
          <p:nvPr/>
        </p:nvPicPr>
        <p:blipFill>
          <a:blip r:embed="rId4"/>
          <a:stretch/>
        </p:blipFill>
        <p:spPr>
          <a:xfrm>
            <a:off x="260640" y="4311000"/>
            <a:ext cx="1431360" cy="189000"/>
          </a:xfrm>
          <a:prstGeom prst="rect">
            <a:avLst/>
          </a:prstGeom>
          <a:ln w="0">
            <a:noFill/>
          </a:ln>
        </p:spPr>
      </p:pic>
      <p:pic>
        <p:nvPicPr>
          <p:cNvPr id="136" name="" descr="16§display§\frac{\mu_{o}}{\mu_{w}} = 1.5§svg§600§FALSE§"/>
          <p:cNvPicPr/>
          <p:nvPr/>
        </p:nvPicPr>
        <p:blipFill>
          <a:blip r:embed="rId5"/>
          <a:stretch/>
        </p:blipFill>
        <p:spPr>
          <a:xfrm>
            <a:off x="1349640" y="4860000"/>
            <a:ext cx="810360" cy="4240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pt-BR" sz="4400" spc="-1" strike="noStrike">
                <a:solidFill>
                  <a:srgbClr val="000000"/>
                </a:solidFill>
                <a:latin typeface="Arial"/>
              </a:rPr>
              <a:t>Resultados</a:t>
            </a: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/>
          </p:nvPr>
        </p:nvSpPr>
        <p:spPr>
          <a:xfrm>
            <a:off x="0" y="1183320"/>
            <a:ext cx="9900000" cy="47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0" algn="ctr">
              <a:spcBef>
                <a:spcPts val="1417"/>
              </a:spcBef>
              <a:buNone/>
            </a:pPr>
            <a:r>
              <a:rPr b="1" lang="pt-BR" sz="2600" spc="-1" strike="noStrike">
                <a:solidFill>
                  <a:srgbClr val="000000"/>
                </a:solidFill>
                <a:latin typeface="Arial"/>
              </a:rPr>
              <a:t>Problema 1 - </a:t>
            </a:r>
            <a:r>
              <a:rPr b="1" lang="pt-BR" sz="2600" spc="-1" strike="noStrike">
                <a:solidFill>
                  <a:srgbClr val="000000"/>
                </a:solidFill>
                <a:latin typeface="Times New Roman"/>
                <a:ea typeface="Noto Sans CJK SC"/>
              </a:rPr>
              <a:t>Escoamento bifásico 1D em meio heterogêneo</a:t>
            </a:r>
            <a:endParaRPr b="0" lang="pt-BR" sz="2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39" name="" descr=""/>
          <p:cNvPicPr/>
          <p:nvPr/>
        </p:nvPicPr>
        <p:blipFill>
          <a:blip r:embed="rId1"/>
          <a:stretch/>
        </p:blipFill>
        <p:spPr>
          <a:xfrm>
            <a:off x="691200" y="1620000"/>
            <a:ext cx="8128800" cy="3960000"/>
          </a:xfrm>
          <a:prstGeom prst="rect">
            <a:avLst/>
          </a:prstGeom>
          <a:ln w="0">
            <a:noFill/>
          </a:ln>
        </p:spPr>
      </p:pic>
      <p:sp>
        <p:nvSpPr>
          <p:cNvPr id="140" name="PlaceHolder 3"/>
          <p:cNvSpPr>
            <a:spLocks noGrp="1"/>
          </p:cNvSpPr>
          <p:nvPr>
            <p:ph/>
          </p:nvPr>
        </p:nvSpPr>
        <p:spPr>
          <a:xfrm>
            <a:off x="3960000" y="2160000"/>
            <a:ext cx="3012480" cy="36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0000"/>
          </a:bodyPr>
          <a:p>
            <a:pPr marL="216000" indent="0" algn="ctr">
              <a:spcBef>
                <a:spcPts val="1417"/>
              </a:spcBef>
              <a:buNone/>
            </a:pPr>
            <a:r>
              <a:rPr b="0" lang="pt-BR" sz="2600" spc="-1" strike="noStrike">
                <a:solidFill>
                  <a:srgbClr val="000000"/>
                </a:solidFill>
                <a:latin typeface="Arial"/>
              </a:rPr>
              <a:t>Gráfico do campo de pressão inicial</a:t>
            </a:r>
            <a:endParaRPr b="0" lang="pt-BR" sz="2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pt-BR" sz="4400" spc="-1" strike="noStrike">
                <a:solidFill>
                  <a:srgbClr val="000000"/>
                </a:solidFill>
                <a:latin typeface="Arial"/>
              </a:rPr>
              <a:t>Resultados</a:t>
            </a: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/>
          </p:nvPr>
        </p:nvSpPr>
        <p:spPr>
          <a:xfrm>
            <a:off x="0" y="1183320"/>
            <a:ext cx="9900000" cy="47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0" algn="ctr">
              <a:spcBef>
                <a:spcPts val="1417"/>
              </a:spcBef>
              <a:buNone/>
            </a:pPr>
            <a:r>
              <a:rPr b="1" lang="pt-BR" sz="2600" spc="-1" strike="noStrike">
                <a:solidFill>
                  <a:srgbClr val="000000"/>
                </a:solidFill>
                <a:latin typeface="Arial"/>
              </a:rPr>
              <a:t>Problema 1 - </a:t>
            </a:r>
            <a:r>
              <a:rPr b="1" lang="pt-BR" sz="2600" spc="-1" strike="noStrike">
                <a:solidFill>
                  <a:srgbClr val="000000"/>
                </a:solidFill>
                <a:latin typeface="Times New Roman"/>
                <a:ea typeface="Noto Sans CJK SC"/>
              </a:rPr>
              <a:t>Escoamento bifásico 1D em meio heterogêneo</a:t>
            </a:r>
            <a:endParaRPr b="0" lang="pt-BR" sz="2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43" name="" descr=""/>
          <p:cNvPicPr/>
          <p:nvPr/>
        </p:nvPicPr>
        <p:blipFill>
          <a:blip r:embed="rId1"/>
          <a:stretch/>
        </p:blipFill>
        <p:spPr>
          <a:xfrm>
            <a:off x="720000" y="1800000"/>
            <a:ext cx="3960000" cy="2973960"/>
          </a:xfrm>
          <a:prstGeom prst="rect">
            <a:avLst/>
          </a:prstGeom>
          <a:ln w="0">
            <a:noFill/>
          </a:ln>
        </p:spPr>
      </p:pic>
      <p:pic>
        <p:nvPicPr>
          <p:cNvPr id="144" name="" descr=""/>
          <p:cNvPicPr/>
          <p:nvPr/>
        </p:nvPicPr>
        <p:blipFill>
          <a:blip r:embed="rId2"/>
          <a:stretch/>
        </p:blipFill>
        <p:spPr>
          <a:xfrm>
            <a:off x="5220000" y="1712160"/>
            <a:ext cx="4192200" cy="3147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pt-BR" sz="4400" spc="-1" strike="noStrike">
                <a:solidFill>
                  <a:srgbClr val="000000"/>
                </a:solidFill>
                <a:latin typeface="Arial"/>
              </a:rPr>
              <a:t>Resultados</a:t>
            </a: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/>
          </p:nvPr>
        </p:nvSpPr>
        <p:spPr>
          <a:xfrm>
            <a:off x="0" y="1183320"/>
            <a:ext cx="9900000" cy="47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0" algn="ctr">
              <a:spcBef>
                <a:spcPts val="1417"/>
              </a:spcBef>
              <a:buNone/>
            </a:pPr>
            <a:r>
              <a:rPr b="1" lang="pt-BR" sz="2600" spc="-1" strike="noStrike">
                <a:solidFill>
                  <a:srgbClr val="000000"/>
                </a:solidFill>
                <a:latin typeface="Arial"/>
              </a:rPr>
              <a:t>Problema 1 - </a:t>
            </a:r>
            <a:r>
              <a:rPr b="1" lang="pt-BR" sz="2600" spc="-1" strike="noStrike">
                <a:solidFill>
                  <a:srgbClr val="000000"/>
                </a:solidFill>
                <a:latin typeface="Times New Roman"/>
                <a:ea typeface="Noto Sans CJK SC"/>
              </a:rPr>
              <a:t>Escoamento bifásico 1D em meio heterogêneo</a:t>
            </a:r>
            <a:endParaRPr b="0" lang="pt-BR" sz="2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47" name="" descr=""/>
          <p:cNvPicPr/>
          <p:nvPr/>
        </p:nvPicPr>
        <p:blipFill>
          <a:blip r:embed="rId1"/>
          <a:stretch/>
        </p:blipFill>
        <p:spPr>
          <a:xfrm>
            <a:off x="1584000" y="1778400"/>
            <a:ext cx="7200000" cy="3441600"/>
          </a:xfrm>
          <a:prstGeom prst="rect">
            <a:avLst/>
          </a:prstGeom>
          <a:ln w="0">
            <a:noFill/>
          </a:ln>
        </p:spPr>
      </p:pic>
      <p:graphicFrame>
        <p:nvGraphicFramePr>
          <p:cNvPr id="148" name=""/>
          <p:cNvGraphicFramePr/>
          <p:nvPr/>
        </p:nvGraphicFramePr>
        <p:xfrm>
          <a:off x="504000" y="1396080"/>
          <a:ext cx="8411040" cy="1483920"/>
        </p:xfrm>
        <a:graphic>
          <a:graphicData uri="http://schemas.openxmlformats.org/presentationml/2006/ole">
            <p:oleObj progId="Word.Document.12" r:id="rId2" spid="">
              <p:embed/>
              <p:pic>
                <p:nvPicPr>
                  <p:cNvPr id="149" name="" descr=""/>
                  <p:cNvPicPr/>
                  <p:nvPr/>
                </p:nvPicPr>
                <p:blipFill>
                  <a:blip r:embed="rId3"/>
                  <a:stretch/>
                </p:blipFill>
                <p:spPr>
                  <a:xfrm>
                    <a:off x="504000" y="1396080"/>
                    <a:ext cx="8411040" cy="1483920"/>
                  </a:xfrm>
                  <a:prstGeom prst="rect">
                    <a:avLst/>
                  </a:prstGeom>
                  <a:ln w="0">
                    <a:noFill/>
                  </a:ln>
                </p:spPr>
              </p:pic>
            </p:oleObj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pt-BR" sz="4400" spc="-1" strike="noStrike">
                <a:solidFill>
                  <a:srgbClr val="000000"/>
                </a:solidFill>
                <a:latin typeface="Arial"/>
              </a:rPr>
              <a:t>Resultados</a:t>
            </a: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1" name="PlaceHolder 2"/>
          <p:cNvSpPr>
            <a:spLocks noGrp="1"/>
          </p:cNvSpPr>
          <p:nvPr>
            <p:ph/>
          </p:nvPr>
        </p:nvSpPr>
        <p:spPr>
          <a:xfrm>
            <a:off x="0" y="1183320"/>
            <a:ext cx="9900000" cy="47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0" algn="ctr">
              <a:spcBef>
                <a:spcPts val="1417"/>
              </a:spcBef>
              <a:buNone/>
            </a:pPr>
            <a:r>
              <a:rPr b="1" lang="pt-BR" sz="2600" spc="-1" strike="noStrike">
                <a:solidFill>
                  <a:srgbClr val="000000"/>
                </a:solidFill>
                <a:latin typeface="Arial"/>
              </a:rPr>
              <a:t>Problema 1 - </a:t>
            </a:r>
            <a:r>
              <a:rPr b="1" lang="pt-BR" sz="2600" spc="-1" strike="noStrike">
                <a:solidFill>
                  <a:srgbClr val="000000"/>
                </a:solidFill>
                <a:latin typeface="Times New Roman"/>
                <a:ea typeface="Noto Sans CJK SC"/>
              </a:rPr>
              <a:t>Escoamento bifásico 1D em meio heterogêneo</a:t>
            </a:r>
            <a:endParaRPr b="0" lang="pt-BR" sz="2600" spc="-1" strike="noStrike">
              <a:solidFill>
                <a:srgbClr val="000000"/>
              </a:solidFill>
              <a:latin typeface="Arial"/>
            </a:endParaRPr>
          </a:p>
        </p:txBody>
      </p:sp>
      <p:graphicFrame>
        <p:nvGraphicFramePr>
          <p:cNvPr id="152" name=""/>
          <p:cNvGraphicFramePr/>
          <p:nvPr/>
        </p:nvGraphicFramePr>
        <p:xfrm>
          <a:off x="180000" y="1396080"/>
          <a:ext cx="8411040" cy="1483920"/>
        </p:xfrm>
        <a:graphic>
          <a:graphicData uri="http://schemas.openxmlformats.org/presentationml/2006/ole">
            <p:oleObj progId="Word.Document.12" r:id="rId1" spid="">
              <p:embed/>
              <p:pic>
                <p:nvPicPr>
                  <p:cNvPr id="153" name="" descr=""/>
                  <p:cNvPicPr/>
                  <p:nvPr/>
                </p:nvPicPr>
                <p:blipFill>
                  <a:blip r:embed="rId2"/>
                  <a:stretch/>
                </p:blipFill>
                <p:spPr>
                  <a:xfrm>
                    <a:off x="180000" y="1396080"/>
                    <a:ext cx="8411040" cy="1483920"/>
                  </a:xfrm>
                  <a:prstGeom prst="rect">
                    <a:avLst/>
                  </a:prstGeom>
                  <a:ln w="0">
                    <a:noFill/>
                  </a:ln>
                </p:spPr>
              </p:pic>
            </p:oleObj>
          </a:graphicData>
        </a:graphic>
      </p:graphicFrame>
      <p:pic>
        <p:nvPicPr>
          <p:cNvPr id="154" name="" descr=""/>
          <p:cNvPicPr/>
          <p:nvPr/>
        </p:nvPicPr>
        <p:blipFill>
          <a:blip r:embed="rId3"/>
          <a:stretch/>
        </p:blipFill>
        <p:spPr>
          <a:xfrm>
            <a:off x="1620000" y="1713600"/>
            <a:ext cx="7200000" cy="3506400"/>
          </a:xfrm>
          <a:prstGeom prst="rect">
            <a:avLst/>
          </a:prstGeom>
          <a:ln w="0">
            <a:noFill/>
          </a:ln>
        </p:spPr>
      </p:pic>
      <p:graphicFrame>
        <p:nvGraphicFramePr>
          <p:cNvPr id="155" name=""/>
          <p:cNvGraphicFramePr/>
          <p:nvPr/>
        </p:nvGraphicFramePr>
        <p:xfrm>
          <a:off x="-551880" y="1036080"/>
          <a:ext cx="10451880" cy="1843920"/>
        </p:xfrm>
        <a:graphic>
          <a:graphicData uri="http://schemas.openxmlformats.org/presentationml/2006/ole">
            <p:oleObj progId="Word.Document.12" r:id="rId4" spid="">
              <p:embed/>
              <p:pic>
                <p:nvPicPr>
                  <p:cNvPr id="156" name="" descr=""/>
                  <p:cNvPicPr/>
                  <p:nvPr/>
                </p:nvPicPr>
                <p:blipFill>
                  <a:blip r:embed="rId5"/>
                  <a:stretch/>
                </p:blipFill>
                <p:spPr>
                  <a:xfrm>
                    <a:off x="-551880" y="1036080"/>
                    <a:ext cx="10451880" cy="1843920"/>
                  </a:xfrm>
                  <a:prstGeom prst="rect">
                    <a:avLst/>
                  </a:prstGeom>
                  <a:ln w="0">
                    <a:noFill/>
                  </a:ln>
                </p:spPr>
              </p:pic>
            </p:oleObj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pt-BR" sz="4400" spc="-1" strike="noStrike">
                <a:solidFill>
                  <a:srgbClr val="000000"/>
                </a:solidFill>
                <a:latin typeface="Arial"/>
              </a:rPr>
              <a:t>Resultados</a:t>
            </a: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8" name="PlaceHolder 2"/>
          <p:cNvSpPr>
            <a:spLocks noGrp="1"/>
          </p:cNvSpPr>
          <p:nvPr>
            <p:ph/>
          </p:nvPr>
        </p:nvSpPr>
        <p:spPr>
          <a:xfrm>
            <a:off x="0" y="1183320"/>
            <a:ext cx="9900000" cy="47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0" algn="ctr">
              <a:spcBef>
                <a:spcPts val="1417"/>
              </a:spcBef>
              <a:buNone/>
            </a:pPr>
            <a:r>
              <a:rPr b="1" lang="pt-BR" sz="2600" spc="-1" strike="noStrike">
                <a:solidFill>
                  <a:srgbClr val="000000"/>
                </a:solidFill>
                <a:latin typeface="Arial"/>
              </a:rPr>
              <a:t>Problema </a:t>
            </a:r>
            <a:r>
              <a:rPr b="1" lang="pt-BR" sz="2600" spc="-1" strike="noStrike">
                <a:solidFill>
                  <a:srgbClr val="000000"/>
                </a:solidFill>
                <a:latin typeface="Times New Roman"/>
                <a:ea typeface="Noto Sans CJK SC"/>
              </a:rPr>
              <a:t>2 – Escoamento 2D num meio homogêneo</a:t>
            </a:r>
            <a:endParaRPr b="0" lang="pt-BR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9" name="PlaceHolder 3"/>
          <p:cNvSpPr>
            <a:spLocks noGrp="1"/>
          </p:cNvSpPr>
          <p:nvPr>
            <p:ph/>
          </p:nvPr>
        </p:nvSpPr>
        <p:spPr>
          <a:xfrm>
            <a:off x="0" y="4860000"/>
            <a:ext cx="1932480" cy="36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0" algn="ctr">
              <a:spcBef>
                <a:spcPts val="1417"/>
              </a:spcBef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P = 100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0" name="PlaceHolder 4"/>
          <p:cNvSpPr>
            <a:spLocks noGrp="1"/>
          </p:cNvSpPr>
          <p:nvPr>
            <p:ph/>
          </p:nvPr>
        </p:nvSpPr>
        <p:spPr>
          <a:xfrm>
            <a:off x="3420000" y="1620000"/>
            <a:ext cx="1932480" cy="36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0" algn="ctr">
              <a:spcBef>
                <a:spcPts val="1417"/>
              </a:spcBef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P = 0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61" name="" descr=""/>
          <p:cNvPicPr/>
          <p:nvPr/>
        </p:nvPicPr>
        <p:blipFill>
          <a:blip r:embed="rId1"/>
          <a:stretch/>
        </p:blipFill>
        <p:spPr>
          <a:xfrm>
            <a:off x="180000" y="1980000"/>
            <a:ext cx="4406400" cy="2675520"/>
          </a:xfrm>
          <a:prstGeom prst="rect">
            <a:avLst/>
          </a:prstGeom>
          <a:ln w="0">
            <a:noFill/>
          </a:ln>
        </p:spPr>
      </p:pic>
      <p:sp>
        <p:nvSpPr>
          <p:cNvPr id="162" name=""/>
          <p:cNvSpPr/>
          <p:nvPr/>
        </p:nvSpPr>
        <p:spPr>
          <a:xfrm rot="13751400">
            <a:off x="1725120" y="4505760"/>
            <a:ext cx="180000" cy="3600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pt-BR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63" name=""/>
          <p:cNvSpPr/>
          <p:nvPr/>
        </p:nvSpPr>
        <p:spPr>
          <a:xfrm rot="13837200">
            <a:off x="4501440" y="1803600"/>
            <a:ext cx="180000" cy="3600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pt-BR" sz="1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64" name="" descr=""/>
          <p:cNvPicPr/>
          <p:nvPr/>
        </p:nvPicPr>
        <p:blipFill>
          <a:blip r:embed="rId2"/>
          <a:stretch/>
        </p:blipFill>
        <p:spPr>
          <a:xfrm>
            <a:off x="5040000" y="1620000"/>
            <a:ext cx="4814640" cy="3058920"/>
          </a:xfrm>
          <a:prstGeom prst="rect">
            <a:avLst/>
          </a:prstGeom>
          <a:ln w="0">
            <a:noFill/>
          </a:ln>
        </p:spPr>
      </p:pic>
      <p:sp>
        <p:nvSpPr>
          <p:cNvPr id="165" name="PlaceHolder 5"/>
          <p:cNvSpPr>
            <a:spLocks noGrp="1"/>
          </p:cNvSpPr>
          <p:nvPr>
            <p:ph/>
          </p:nvPr>
        </p:nvSpPr>
        <p:spPr>
          <a:xfrm>
            <a:off x="7247520" y="4678920"/>
            <a:ext cx="1932480" cy="36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3000"/>
          </a:bodyPr>
          <a:p>
            <a:pPr marL="358560" indent="0" algn="ctr">
              <a:spcBef>
                <a:spcPts val="1417"/>
              </a:spcBef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Saturação inicial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6" name="PlaceHolder 6"/>
          <p:cNvSpPr>
            <a:spLocks noGrp="1"/>
          </p:cNvSpPr>
          <p:nvPr>
            <p:ph/>
          </p:nvPr>
        </p:nvSpPr>
        <p:spPr>
          <a:xfrm>
            <a:off x="3467520" y="5040000"/>
            <a:ext cx="3012480" cy="36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3000"/>
          </a:bodyPr>
          <a:p>
            <a:pPr marL="358560" indent="0" algn="ctr">
              <a:spcBef>
                <a:spcPts val="1417"/>
              </a:spcBef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Razão água-óleo máxima = 3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pt-BR" sz="4400" spc="-1" strike="noStrike">
                <a:solidFill>
                  <a:srgbClr val="000000"/>
                </a:solidFill>
                <a:latin typeface="Arial"/>
              </a:rPr>
              <a:t>Escoamento monofásico</a:t>
            </a: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/>
          </p:nvPr>
        </p:nvSpPr>
        <p:spPr>
          <a:xfrm>
            <a:off x="0" y="1506600"/>
            <a:ext cx="4356000" cy="47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0" algn="ctr">
              <a:spcBef>
                <a:spcPts val="1417"/>
              </a:spcBef>
              <a:buNone/>
            </a:pPr>
            <a:r>
              <a:rPr b="0" lang="pt-BR" sz="2600" spc="-1" strike="noStrike">
                <a:solidFill>
                  <a:srgbClr val="000000"/>
                </a:solidFill>
                <a:latin typeface="Arial"/>
              </a:rPr>
              <a:t>Conservação da massa</a:t>
            </a:r>
            <a:endParaRPr b="0" lang="pt-BR" sz="2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6" name="Forma1" descr="12§display§\frac{\partial \left(  \rho \phi \right)}{\partial t} = - \nabla \cdot \left( \rho \vec{v} \right) + q §svg§600§FALSE§"/>
          <p:cNvPicPr/>
          <p:nvPr/>
        </p:nvPicPr>
        <p:blipFill>
          <a:blip r:embed="rId1"/>
          <a:stretch/>
        </p:blipFill>
        <p:spPr>
          <a:xfrm>
            <a:off x="720000" y="2023560"/>
            <a:ext cx="3060000" cy="676440"/>
          </a:xfrm>
          <a:prstGeom prst="rect">
            <a:avLst/>
          </a:prstGeom>
          <a:ln w="0">
            <a:noFill/>
          </a:ln>
        </p:spPr>
      </p:pic>
      <p:pic>
        <p:nvPicPr>
          <p:cNvPr id="47" name="" descr="20§display§\rho = \text{ densidade }§svg§600§FALSE§"/>
          <p:cNvPicPr/>
          <p:nvPr/>
        </p:nvPicPr>
        <p:blipFill>
          <a:blip r:embed="rId2"/>
          <a:stretch/>
        </p:blipFill>
        <p:spPr>
          <a:xfrm>
            <a:off x="761760" y="2880000"/>
            <a:ext cx="1628640" cy="229680"/>
          </a:xfrm>
          <a:prstGeom prst="rect">
            <a:avLst/>
          </a:prstGeom>
          <a:ln w="0">
            <a:noFill/>
          </a:ln>
        </p:spPr>
      </p:pic>
      <p:pic>
        <p:nvPicPr>
          <p:cNvPr id="48" name="" descr="20§display§\phi = \text{ porosidade } = \frac{V_{p}}{V_{T}}§svg§600§FALSE§"/>
          <p:cNvPicPr/>
          <p:nvPr/>
        </p:nvPicPr>
        <p:blipFill>
          <a:blip r:embed="rId3"/>
          <a:stretch/>
        </p:blipFill>
        <p:spPr>
          <a:xfrm>
            <a:off x="756000" y="3094560"/>
            <a:ext cx="2520720" cy="555120"/>
          </a:xfrm>
          <a:prstGeom prst="rect">
            <a:avLst/>
          </a:prstGeom>
          <a:ln w="0">
            <a:noFill/>
          </a:ln>
        </p:spPr>
      </p:pic>
      <p:pic>
        <p:nvPicPr>
          <p:cNvPr id="49" name="" descr="20§display§t = \text{ tempo }&#10;§svg§600§FALSE§"/>
          <p:cNvPicPr/>
          <p:nvPr/>
        </p:nvPicPr>
        <p:blipFill>
          <a:blip r:embed="rId4"/>
          <a:stretch/>
        </p:blipFill>
        <p:spPr>
          <a:xfrm>
            <a:off x="770400" y="3623040"/>
            <a:ext cx="1200960" cy="206640"/>
          </a:xfrm>
          <a:prstGeom prst="rect">
            <a:avLst/>
          </a:prstGeom>
          <a:ln w="0">
            <a:noFill/>
          </a:ln>
        </p:spPr>
      </p:pic>
      <p:pic>
        <p:nvPicPr>
          <p:cNvPr id="50" name="" descr="20§display§\vec{v} = \text{ velocidade }&#10;§svg§600§FALSE§"/>
          <p:cNvPicPr/>
          <p:nvPr/>
        </p:nvPicPr>
        <p:blipFill>
          <a:blip r:embed="rId5"/>
          <a:stretch/>
        </p:blipFill>
        <p:spPr>
          <a:xfrm>
            <a:off x="770400" y="3988080"/>
            <a:ext cx="1720080" cy="201600"/>
          </a:xfrm>
          <a:prstGeom prst="rect">
            <a:avLst/>
          </a:prstGeom>
          <a:ln w="0">
            <a:noFill/>
          </a:ln>
        </p:spPr>
      </p:pic>
      <p:pic>
        <p:nvPicPr>
          <p:cNvPr id="51" name="" descr="20§display§q = \text{ termo fonte ou sumidouro }§svg§600§FALSE§"/>
          <p:cNvPicPr/>
          <p:nvPr/>
        </p:nvPicPr>
        <p:blipFill>
          <a:blip r:embed="rId6"/>
          <a:stretch/>
        </p:blipFill>
        <p:spPr>
          <a:xfrm>
            <a:off x="770400" y="4322880"/>
            <a:ext cx="3406320" cy="226800"/>
          </a:xfrm>
          <a:prstGeom prst="rect">
            <a:avLst/>
          </a:prstGeom>
          <a:ln w="0">
            <a:noFill/>
          </a:ln>
        </p:spPr>
      </p:pic>
      <p:pic>
        <p:nvPicPr>
          <p:cNvPr id="52" name="" descr="20§display§V_{p} = \text{ volume do poro }§svg§600§FALSE§"/>
          <p:cNvPicPr/>
          <p:nvPr/>
        </p:nvPicPr>
        <p:blipFill>
          <a:blip r:embed="rId7"/>
          <a:stretch/>
        </p:blipFill>
        <p:spPr>
          <a:xfrm>
            <a:off x="756720" y="4729680"/>
            <a:ext cx="2419920" cy="266400"/>
          </a:xfrm>
          <a:prstGeom prst="rect">
            <a:avLst/>
          </a:prstGeom>
          <a:ln w="0">
            <a:noFill/>
          </a:ln>
        </p:spPr>
      </p:pic>
      <p:pic>
        <p:nvPicPr>
          <p:cNvPr id="53" name="" descr="20§display§V_{T} = \text{ volume do poro + volume da rocha }§svg§600§FALSE§"/>
          <p:cNvPicPr/>
          <p:nvPr/>
        </p:nvPicPr>
        <p:blipFill>
          <a:blip r:embed="rId8"/>
          <a:stretch/>
        </p:blipFill>
        <p:spPr>
          <a:xfrm>
            <a:off x="756720" y="5089680"/>
            <a:ext cx="4643280" cy="223920"/>
          </a:xfrm>
          <a:prstGeom prst="rect">
            <a:avLst/>
          </a:prstGeom>
          <a:ln w="0">
            <a:noFill/>
          </a:ln>
        </p:spPr>
      </p:pic>
      <p:sp>
        <p:nvSpPr>
          <p:cNvPr id="54" name="PlaceHolder 3"/>
          <p:cNvSpPr>
            <a:spLocks noGrp="1"/>
          </p:cNvSpPr>
          <p:nvPr>
            <p:ph/>
          </p:nvPr>
        </p:nvSpPr>
        <p:spPr>
          <a:xfrm>
            <a:off x="5184000" y="1506600"/>
            <a:ext cx="4356000" cy="47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0" algn="ctr">
              <a:spcBef>
                <a:spcPts val="1417"/>
              </a:spcBef>
              <a:buNone/>
            </a:pPr>
            <a:r>
              <a:rPr b="0" lang="pt-BR" sz="2600" spc="-1" strike="noStrike">
                <a:solidFill>
                  <a:srgbClr val="000000"/>
                </a:solidFill>
                <a:latin typeface="Arial"/>
              </a:rPr>
              <a:t>Lei de Darcy</a:t>
            </a:r>
            <a:endParaRPr b="0" lang="pt-BR" sz="2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5" name="Forma9" descr="12§display§\vec{v} = - \frac{K}{\mu} \nabla p§svg§600§FALSE§"/>
          <p:cNvPicPr/>
          <p:nvPr/>
        </p:nvPicPr>
        <p:blipFill>
          <a:blip r:embed="rId9"/>
          <a:stretch/>
        </p:blipFill>
        <p:spPr>
          <a:xfrm>
            <a:off x="6783120" y="1980000"/>
            <a:ext cx="1676880" cy="734400"/>
          </a:xfrm>
          <a:prstGeom prst="rect">
            <a:avLst/>
          </a:prstGeom>
          <a:ln w="0">
            <a:noFill/>
          </a:ln>
        </p:spPr>
      </p:pic>
      <p:pic>
        <p:nvPicPr>
          <p:cNvPr id="56" name="" descr="20§display§K = \text{ permeabilidade }§svg§600§FALSE§"/>
          <p:cNvPicPr/>
          <p:nvPr/>
        </p:nvPicPr>
        <p:blipFill>
          <a:blip r:embed="rId10"/>
          <a:stretch/>
        </p:blipFill>
        <p:spPr>
          <a:xfrm>
            <a:off x="6660000" y="2880000"/>
            <a:ext cx="2327040" cy="223920"/>
          </a:xfrm>
          <a:prstGeom prst="rect">
            <a:avLst/>
          </a:prstGeom>
          <a:ln w="0">
            <a:noFill/>
          </a:ln>
        </p:spPr>
      </p:pic>
      <p:pic>
        <p:nvPicPr>
          <p:cNvPr id="57" name="" descr="20§display§\mu = \text{ viscosidade }§svg§600§FALSE§"/>
          <p:cNvPicPr/>
          <p:nvPr/>
        </p:nvPicPr>
        <p:blipFill>
          <a:blip r:embed="rId11"/>
          <a:stretch/>
        </p:blipFill>
        <p:spPr>
          <a:xfrm>
            <a:off x="6660000" y="3240000"/>
            <a:ext cx="1799280" cy="229680"/>
          </a:xfrm>
          <a:prstGeom prst="rect">
            <a:avLst/>
          </a:prstGeom>
          <a:ln w="0">
            <a:noFill/>
          </a:ln>
        </p:spPr>
      </p:pic>
      <p:pic>
        <p:nvPicPr>
          <p:cNvPr id="58" name="" descr="20§display§p = \text{ pressão }§svg§600§FALSE§"/>
          <p:cNvPicPr/>
          <p:nvPr/>
        </p:nvPicPr>
        <p:blipFill>
          <a:blip r:embed="rId12"/>
          <a:stretch/>
        </p:blipFill>
        <p:spPr>
          <a:xfrm>
            <a:off x="6660000" y="3600000"/>
            <a:ext cx="1373040" cy="2361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pt-BR" sz="4400" spc="-1" strike="noStrike">
                <a:solidFill>
                  <a:srgbClr val="000000"/>
                </a:solidFill>
                <a:latin typeface="Arial"/>
              </a:rPr>
              <a:t>Resultados</a:t>
            </a: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8" name="PlaceHolder 2"/>
          <p:cNvSpPr>
            <a:spLocks noGrp="1"/>
          </p:cNvSpPr>
          <p:nvPr>
            <p:ph/>
          </p:nvPr>
        </p:nvSpPr>
        <p:spPr>
          <a:xfrm>
            <a:off x="0" y="1183320"/>
            <a:ext cx="9900000" cy="47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0" algn="ctr">
              <a:spcBef>
                <a:spcPts val="1417"/>
              </a:spcBef>
              <a:buNone/>
            </a:pPr>
            <a:r>
              <a:rPr b="1" lang="pt-BR" sz="2600" spc="-1" strike="noStrike">
                <a:solidFill>
                  <a:srgbClr val="000000"/>
                </a:solidFill>
                <a:latin typeface="Arial"/>
              </a:rPr>
              <a:t>Problema </a:t>
            </a:r>
            <a:r>
              <a:rPr b="1" lang="pt-BR" sz="2600" spc="-1" strike="noStrike">
                <a:solidFill>
                  <a:srgbClr val="000000"/>
                </a:solidFill>
                <a:latin typeface="Times New Roman"/>
                <a:ea typeface="Noto Sans CJK SC"/>
              </a:rPr>
              <a:t>2 – Escoamento 2D num meio homogêneo</a:t>
            </a:r>
            <a:endParaRPr b="0" lang="pt-BR" sz="2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69" name="" descr=""/>
          <p:cNvPicPr/>
          <p:nvPr/>
        </p:nvPicPr>
        <p:blipFill>
          <a:blip r:embed="rId1"/>
          <a:stretch/>
        </p:blipFill>
        <p:spPr>
          <a:xfrm>
            <a:off x="540000" y="1656720"/>
            <a:ext cx="4685400" cy="3518280"/>
          </a:xfrm>
          <a:prstGeom prst="rect">
            <a:avLst/>
          </a:prstGeom>
          <a:ln w="0">
            <a:noFill/>
          </a:ln>
        </p:spPr>
      </p:pic>
      <p:pic>
        <p:nvPicPr>
          <p:cNvPr id="170" name="" descr=""/>
          <p:cNvPicPr/>
          <p:nvPr/>
        </p:nvPicPr>
        <p:blipFill>
          <a:blip r:embed="rId2"/>
          <a:stretch/>
        </p:blipFill>
        <p:spPr>
          <a:xfrm>
            <a:off x="5040000" y="1656720"/>
            <a:ext cx="4680000" cy="3514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pt-BR" sz="4400" spc="-1" strike="noStrike">
                <a:solidFill>
                  <a:srgbClr val="000000"/>
                </a:solidFill>
                <a:latin typeface="Arial"/>
              </a:rPr>
              <a:t>Resultados</a:t>
            </a: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2" name="PlaceHolder 2"/>
          <p:cNvSpPr>
            <a:spLocks noGrp="1"/>
          </p:cNvSpPr>
          <p:nvPr>
            <p:ph/>
          </p:nvPr>
        </p:nvSpPr>
        <p:spPr>
          <a:xfrm>
            <a:off x="0" y="1183320"/>
            <a:ext cx="9900000" cy="47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0" algn="ctr">
              <a:spcBef>
                <a:spcPts val="1417"/>
              </a:spcBef>
              <a:buNone/>
            </a:pPr>
            <a:r>
              <a:rPr b="1" lang="pt-BR" sz="2600" spc="-1" strike="noStrike">
                <a:solidFill>
                  <a:srgbClr val="000000"/>
                </a:solidFill>
                <a:latin typeface="Arial"/>
              </a:rPr>
              <a:t>Problema </a:t>
            </a:r>
            <a:r>
              <a:rPr b="1" lang="pt-BR" sz="2600" spc="-1" strike="noStrike">
                <a:solidFill>
                  <a:srgbClr val="000000"/>
                </a:solidFill>
                <a:latin typeface="Times New Roman"/>
                <a:ea typeface="Noto Sans CJK SC"/>
              </a:rPr>
              <a:t>2 – Escoamento 2D num meio homogêneo</a:t>
            </a:r>
            <a:endParaRPr b="0" lang="pt-BR" sz="2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73" name="" descr=""/>
          <p:cNvPicPr/>
          <p:nvPr/>
        </p:nvPicPr>
        <p:blipFill>
          <a:blip r:embed="rId1"/>
          <a:stretch/>
        </p:blipFill>
        <p:spPr>
          <a:xfrm>
            <a:off x="401760" y="1692360"/>
            <a:ext cx="4458240" cy="3347640"/>
          </a:xfrm>
          <a:prstGeom prst="rect">
            <a:avLst/>
          </a:prstGeom>
          <a:ln w="0">
            <a:noFill/>
          </a:ln>
        </p:spPr>
      </p:pic>
      <p:pic>
        <p:nvPicPr>
          <p:cNvPr id="174" name="" descr=""/>
          <p:cNvPicPr/>
          <p:nvPr/>
        </p:nvPicPr>
        <p:blipFill>
          <a:blip r:embed="rId2"/>
          <a:stretch/>
        </p:blipFill>
        <p:spPr>
          <a:xfrm>
            <a:off x="5040000" y="1656720"/>
            <a:ext cx="4505400" cy="3383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pt-BR" sz="4400" spc="-1" strike="noStrike">
                <a:solidFill>
                  <a:srgbClr val="000000"/>
                </a:solidFill>
                <a:latin typeface="Arial"/>
              </a:rPr>
              <a:t>Resultados</a:t>
            </a: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6" name="PlaceHolder 2"/>
          <p:cNvSpPr>
            <a:spLocks noGrp="1"/>
          </p:cNvSpPr>
          <p:nvPr>
            <p:ph/>
          </p:nvPr>
        </p:nvSpPr>
        <p:spPr>
          <a:xfrm>
            <a:off x="0" y="1183320"/>
            <a:ext cx="9900000" cy="47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0" algn="ctr">
              <a:spcBef>
                <a:spcPts val="1417"/>
              </a:spcBef>
              <a:buNone/>
            </a:pPr>
            <a:r>
              <a:rPr b="1" lang="pt-BR" sz="2600" spc="-1" strike="noStrike">
                <a:solidFill>
                  <a:srgbClr val="000000"/>
                </a:solidFill>
                <a:latin typeface="Arial"/>
              </a:rPr>
              <a:t>Problema </a:t>
            </a:r>
            <a:r>
              <a:rPr b="1" lang="pt-BR" sz="2600" spc="-1" strike="noStrike">
                <a:solidFill>
                  <a:srgbClr val="000000"/>
                </a:solidFill>
                <a:latin typeface="Times New Roman"/>
                <a:ea typeface="Noto Sans CJK SC"/>
              </a:rPr>
              <a:t>2 – Escoamento 2D num meio homogêneo</a:t>
            </a:r>
            <a:endParaRPr b="0" lang="pt-BR" sz="2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77" name="" descr=""/>
          <p:cNvPicPr/>
          <p:nvPr/>
        </p:nvPicPr>
        <p:blipFill>
          <a:blip r:embed="rId1"/>
          <a:stretch/>
        </p:blipFill>
        <p:spPr>
          <a:xfrm>
            <a:off x="401760" y="1692360"/>
            <a:ext cx="4458240" cy="3347640"/>
          </a:xfrm>
          <a:prstGeom prst="rect">
            <a:avLst/>
          </a:prstGeom>
          <a:ln w="0">
            <a:noFill/>
          </a:ln>
        </p:spPr>
      </p:pic>
      <p:pic>
        <p:nvPicPr>
          <p:cNvPr id="178" name="" descr=""/>
          <p:cNvPicPr/>
          <p:nvPr/>
        </p:nvPicPr>
        <p:blipFill>
          <a:blip r:embed="rId2"/>
          <a:stretch/>
        </p:blipFill>
        <p:spPr>
          <a:xfrm>
            <a:off x="5040000" y="1656720"/>
            <a:ext cx="4505400" cy="3383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pt-BR" sz="4400" spc="-1" strike="noStrike">
                <a:solidFill>
                  <a:srgbClr val="000000"/>
                </a:solidFill>
                <a:latin typeface="Arial"/>
              </a:rPr>
              <a:t>Resultados</a:t>
            </a: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0" name="PlaceHolder 2"/>
          <p:cNvSpPr>
            <a:spLocks noGrp="1"/>
          </p:cNvSpPr>
          <p:nvPr>
            <p:ph/>
          </p:nvPr>
        </p:nvSpPr>
        <p:spPr>
          <a:xfrm>
            <a:off x="0" y="1183320"/>
            <a:ext cx="9900000" cy="47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0" algn="ctr">
              <a:spcBef>
                <a:spcPts val="1417"/>
              </a:spcBef>
              <a:buNone/>
            </a:pPr>
            <a:r>
              <a:rPr b="1" lang="pt-BR" sz="2600" spc="-1" strike="noStrike">
                <a:solidFill>
                  <a:srgbClr val="000000"/>
                </a:solidFill>
                <a:latin typeface="Arial"/>
              </a:rPr>
              <a:t>Problema </a:t>
            </a:r>
            <a:r>
              <a:rPr b="1" lang="pt-BR" sz="2600" spc="-1" strike="noStrike">
                <a:solidFill>
                  <a:srgbClr val="000000"/>
                </a:solidFill>
                <a:latin typeface="Times New Roman"/>
                <a:ea typeface="Noto Sans CJK SC"/>
              </a:rPr>
              <a:t>2 – Escoamento 2D num meio homogêneo</a:t>
            </a:r>
            <a:endParaRPr b="0" lang="pt-BR" sz="2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81" name="" descr=""/>
          <p:cNvPicPr/>
          <p:nvPr/>
        </p:nvPicPr>
        <p:blipFill>
          <a:blip r:embed="rId1"/>
          <a:stretch/>
        </p:blipFill>
        <p:spPr>
          <a:xfrm>
            <a:off x="360000" y="1656720"/>
            <a:ext cx="4865400" cy="2954520"/>
          </a:xfrm>
          <a:prstGeom prst="rect">
            <a:avLst/>
          </a:prstGeom>
          <a:ln w="0">
            <a:noFill/>
          </a:ln>
        </p:spPr>
      </p:pic>
      <p:pic>
        <p:nvPicPr>
          <p:cNvPr id="182" name="" descr=""/>
          <p:cNvPicPr/>
          <p:nvPr/>
        </p:nvPicPr>
        <p:blipFill>
          <a:blip r:embed="rId2"/>
          <a:stretch/>
        </p:blipFill>
        <p:spPr>
          <a:xfrm>
            <a:off x="5214600" y="1656720"/>
            <a:ext cx="4865400" cy="2954520"/>
          </a:xfrm>
          <a:prstGeom prst="rect">
            <a:avLst/>
          </a:prstGeom>
          <a:ln w="0">
            <a:noFill/>
          </a:ln>
        </p:spPr>
      </p:pic>
      <p:graphicFrame>
        <p:nvGraphicFramePr>
          <p:cNvPr id="183" name=""/>
          <p:cNvGraphicFramePr/>
          <p:nvPr/>
        </p:nvGraphicFramePr>
        <p:xfrm>
          <a:off x="-3780000" y="3240000"/>
          <a:ext cx="10537560" cy="1859040"/>
        </p:xfrm>
        <a:graphic>
          <a:graphicData uri="http://schemas.openxmlformats.org/presentationml/2006/ole">
            <p:oleObj progId="Word.Document.12" r:id="rId3" spid="">
              <p:embed/>
              <p:pic>
                <p:nvPicPr>
                  <p:cNvPr id="184" name="" descr=""/>
                  <p:cNvPicPr/>
                  <p:nvPr/>
                </p:nvPicPr>
                <p:blipFill>
                  <a:blip r:embed="rId4"/>
                  <a:stretch/>
                </p:blipFill>
                <p:spPr>
                  <a:xfrm>
                    <a:off x="-3780000" y="3240000"/>
                    <a:ext cx="10537560" cy="1859040"/>
                  </a:xfrm>
                  <a:prstGeom prst="rect">
                    <a:avLst/>
                  </a:prstGeom>
                  <a:ln w="0">
                    <a:noFill/>
                  </a:ln>
                </p:spPr>
              </p:pic>
            </p:oleObj>
          </a:graphicData>
        </a:graphic>
      </p:graphicFrame>
      <p:graphicFrame>
        <p:nvGraphicFramePr>
          <p:cNvPr id="185" name=""/>
          <p:cNvGraphicFramePr/>
          <p:nvPr/>
        </p:nvGraphicFramePr>
        <p:xfrm>
          <a:off x="1312920" y="3112200"/>
          <a:ext cx="10927080" cy="1927800"/>
        </p:xfrm>
        <a:graphic>
          <a:graphicData uri="http://schemas.openxmlformats.org/presentationml/2006/ole">
            <p:oleObj progId="Word.Document.12" r:id="rId5" spid="">
              <p:embed/>
              <p:pic>
                <p:nvPicPr>
                  <p:cNvPr id="186" name="" descr=""/>
                  <p:cNvPicPr/>
                  <p:nvPr/>
                </p:nvPicPr>
                <p:blipFill>
                  <a:blip r:embed="rId6"/>
                  <a:stretch/>
                </p:blipFill>
                <p:spPr>
                  <a:xfrm>
                    <a:off x="1312920" y="3112200"/>
                    <a:ext cx="10927080" cy="1927800"/>
                  </a:xfrm>
                  <a:prstGeom prst="rect">
                    <a:avLst/>
                  </a:prstGeom>
                  <a:ln w="0">
                    <a:noFill/>
                  </a:ln>
                </p:spPr>
              </p:pic>
            </p:oleObj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pt-BR" sz="4400" spc="-1" strike="noStrike">
                <a:solidFill>
                  <a:srgbClr val="000000"/>
                </a:solidFill>
                <a:latin typeface="Arial"/>
              </a:rPr>
              <a:t>Resultados</a:t>
            </a: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8" name="PlaceHolder 2"/>
          <p:cNvSpPr>
            <a:spLocks noGrp="1"/>
          </p:cNvSpPr>
          <p:nvPr>
            <p:ph/>
          </p:nvPr>
        </p:nvSpPr>
        <p:spPr>
          <a:xfrm>
            <a:off x="0" y="1183320"/>
            <a:ext cx="9900000" cy="47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 algn="ctr">
              <a:spcBef>
                <a:spcPts val="1417"/>
              </a:spcBef>
              <a:buNone/>
            </a:pPr>
            <a:r>
              <a:rPr b="1" lang="pt-BR" sz="2600" spc="-1" strike="noStrike">
                <a:solidFill>
                  <a:srgbClr val="000000"/>
                </a:solidFill>
                <a:latin typeface="Times New Roman"/>
                <a:ea typeface="Noto Sans CJK SC"/>
              </a:rPr>
              <a:t>Problema 3 - Escoamento bidimensional em meio heterogêneo</a:t>
            </a:r>
            <a:endParaRPr b="0" lang="pt-BR" sz="2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89" name="" descr=""/>
          <p:cNvPicPr/>
          <p:nvPr/>
        </p:nvPicPr>
        <p:blipFill>
          <a:blip r:embed="rId1"/>
          <a:stretch/>
        </p:blipFill>
        <p:spPr>
          <a:xfrm>
            <a:off x="615600" y="1800000"/>
            <a:ext cx="4680000" cy="2973600"/>
          </a:xfrm>
          <a:prstGeom prst="rect">
            <a:avLst/>
          </a:prstGeom>
          <a:ln w="0">
            <a:noFill/>
          </a:ln>
        </p:spPr>
      </p:pic>
      <p:graphicFrame>
        <p:nvGraphicFramePr>
          <p:cNvPr id="190" name=""/>
          <p:cNvGraphicFramePr/>
          <p:nvPr/>
        </p:nvGraphicFramePr>
        <p:xfrm>
          <a:off x="-2700000" y="3652200"/>
          <a:ext cx="8886600" cy="1567800"/>
        </p:xfrm>
        <a:graphic>
          <a:graphicData uri="http://schemas.openxmlformats.org/presentationml/2006/ole">
            <p:oleObj progId="Word.Document.12" r:id="rId2" spid="">
              <p:embed/>
              <p:pic>
                <p:nvPicPr>
                  <p:cNvPr id="191" name="" descr=""/>
                  <p:cNvPicPr/>
                  <p:nvPr/>
                </p:nvPicPr>
                <p:blipFill>
                  <a:blip r:embed="rId3"/>
                  <a:stretch/>
                </p:blipFill>
                <p:spPr>
                  <a:xfrm>
                    <a:off x="-2700000" y="3652200"/>
                    <a:ext cx="8886600" cy="1567800"/>
                  </a:xfrm>
                  <a:prstGeom prst="rect">
                    <a:avLst/>
                  </a:prstGeom>
                  <a:ln w="0">
                    <a:noFill/>
                  </a:ln>
                </p:spPr>
              </p:pic>
            </p:oleObj>
          </a:graphicData>
        </a:graphic>
      </p:graphicFrame>
      <p:pic>
        <p:nvPicPr>
          <p:cNvPr id="192" name="" descr=""/>
          <p:cNvPicPr/>
          <p:nvPr/>
        </p:nvPicPr>
        <p:blipFill>
          <a:blip r:embed="rId4"/>
          <a:stretch/>
        </p:blipFill>
        <p:spPr>
          <a:xfrm>
            <a:off x="5295600" y="1800000"/>
            <a:ext cx="4680000" cy="2973600"/>
          </a:xfrm>
          <a:prstGeom prst="rect">
            <a:avLst/>
          </a:prstGeom>
          <a:ln w="0">
            <a:noFill/>
          </a:ln>
        </p:spPr>
      </p:pic>
      <p:graphicFrame>
        <p:nvGraphicFramePr>
          <p:cNvPr id="193" name=""/>
          <p:cNvGraphicFramePr/>
          <p:nvPr/>
        </p:nvGraphicFramePr>
        <p:xfrm>
          <a:off x="2340000" y="3483360"/>
          <a:ext cx="9546840" cy="1684440"/>
        </p:xfrm>
        <a:graphic>
          <a:graphicData uri="http://schemas.openxmlformats.org/presentationml/2006/ole">
            <p:oleObj progId="Word.Document.12" r:id="rId5" spid="">
              <p:embed/>
              <p:pic>
                <p:nvPicPr>
                  <p:cNvPr id="194" name="" descr=""/>
                  <p:cNvPicPr/>
                  <p:nvPr/>
                </p:nvPicPr>
                <p:blipFill>
                  <a:blip r:embed="rId6"/>
                  <a:stretch/>
                </p:blipFill>
                <p:spPr>
                  <a:xfrm>
                    <a:off x="2340000" y="3483360"/>
                    <a:ext cx="9546840" cy="1684440"/>
                  </a:xfrm>
                  <a:prstGeom prst="rect">
                    <a:avLst/>
                  </a:prstGeom>
                  <a:ln w="0">
                    <a:noFill/>
                  </a:ln>
                </p:spPr>
              </p:pic>
            </p:oleObj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pt-BR" sz="4400" spc="-1" strike="noStrike">
                <a:solidFill>
                  <a:srgbClr val="000000"/>
                </a:solidFill>
                <a:latin typeface="Arial"/>
              </a:rPr>
              <a:t>Resultados</a:t>
            </a: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6" name="PlaceHolder 2"/>
          <p:cNvSpPr>
            <a:spLocks noGrp="1"/>
          </p:cNvSpPr>
          <p:nvPr>
            <p:ph/>
          </p:nvPr>
        </p:nvSpPr>
        <p:spPr>
          <a:xfrm>
            <a:off x="0" y="1183320"/>
            <a:ext cx="9900000" cy="47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 algn="ctr">
              <a:spcBef>
                <a:spcPts val="1417"/>
              </a:spcBef>
              <a:buNone/>
            </a:pPr>
            <a:r>
              <a:rPr b="1" lang="pt-BR" sz="2600" spc="-1" strike="noStrike">
                <a:solidFill>
                  <a:srgbClr val="000000"/>
                </a:solidFill>
                <a:latin typeface="Times New Roman"/>
                <a:ea typeface="Noto Sans CJK SC"/>
              </a:rPr>
              <a:t>Problema 3 - Escoamento bidimensional em meio heterogêneo</a:t>
            </a:r>
            <a:endParaRPr b="0" lang="pt-BR" sz="2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97" name="" descr=""/>
          <p:cNvPicPr/>
          <p:nvPr/>
        </p:nvPicPr>
        <p:blipFill>
          <a:blip r:embed="rId1"/>
          <a:stretch/>
        </p:blipFill>
        <p:spPr>
          <a:xfrm>
            <a:off x="795960" y="1800000"/>
            <a:ext cx="4314960" cy="3240000"/>
          </a:xfrm>
          <a:prstGeom prst="rect">
            <a:avLst/>
          </a:prstGeom>
          <a:ln w="0">
            <a:noFill/>
          </a:ln>
        </p:spPr>
      </p:pic>
      <p:pic>
        <p:nvPicPr>
          <p:cNvPr id="198" name="" descr=""/>
          <p:cNvPicPr/>
          <p:nvPr/>
        </p:nvPicPr>
        <p:blipFill>
          <a:blip r:embed="rId2"/>
          <a:stretch/>
        </p:blipFill>
        <p:spPr>
          <a:xfrm>
            <a:off x="5220000" y="1796040"/>
            <a:ext cx="4320000" cy="3243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pt-BR" sz="4400" spc="-1" strike="noStrike">
                <a:solidFill>
                  <a:srgbClr val="000000"/>
                </a:solidFill>
                <a:latin typeface="Arial"/>
              </a:rPr>
              <a:t>Resultados</a:t>
            </a: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0" name="PlaceHolder 2"/>
          <p:cNvSpPr>
            <a:spLocks noGrp="1"/>
          </p:cNvSpPr>
          <p:nvPr>
            <p:ph/>
          </p:nvPr>
        </p:nvSpPr>
        <p:spPr>
          <a:xfrm>
            <a:off x="0" y="1183320"/>
            <a:ext cx="9900000" cy="47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 algn="ctr">
              <a:spcBef>
                <a:spcPts val="1417"/>
              </a:spcBef>
              <a:buNone/>
            </a:pPr>
            <a:r>
              <a:rPr b="1" lang="pt-BR" sz="2600" spc="-1" strike="noStrike">
                <a:solidFill>
                  <a:srgbClr val="000000"/>
                </a:solidFill>
                <a:latin typeface="Times New Roman"/>
                <a:ea typeface="Noto Sans CJK SC"/>
              </a:rPr>
              <a:t>Problema 3 - Escoamento bidimensional em meio heterogêneo</a:t>
            </a:r>
            <a:endParaRPr b="0" lang="pt-BR" sz="2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01" name="" descr=""/>
          <p:cNvPicPr/>
          <p:nvPr/>
        </p:nvPicPr>
        <p:blipFill>
          <a:blip r:embed="rId1"/>
          <a:stretch/>
        </p:blipFill>
        <p:spPr>
          <a:xfrm>
            <a:off x="540000" y="1628280"/>
            <a:ext cx="4500000" cy="3378960"/>
          </a:xfrm>
          <a:prstGeom prst="rect">
            <a:avLst/>
          </a:prstGeom>
          <a:ln w="0">
            <a:noFill/>
          </a:ln>
        </p:spPr>
      </p:pic>
      <p:pic>
        <p:nvPicPr>
          <p:cNvPr id="202" name="" descr=""/>
          <p:cNvPicPr/>
          <p:nvPr/>
        </p:nvPicPr>
        <p:blipFill>
          <a:blip r:embed="rId2"/>
          <a:stretch/>
        </p:blipFill>
        <p:spPr>
          <a:xfrm>
            <a:off x="4901760" y="1592280"/>
            <a:ext cx="4638240" cy="3483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pt-BR" sz="4400" spc="-1" strike="noStrike">
                <a:solidFill>
                  <a:srgbClr val="000000"/>
                </a:solidFill>
                <a:latin typeface="Arial"/>
              </a:rPr>
              <a:t>Resultados</a:t>
            </a: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4" name="PlaceHolder 2"/>
          <p:cNvSpPr>
            <a:spLocks noGrp="1"/>
          </p:cNvSpPr>
          <p:nvPr>
            <p:ph/>
          </p:nvPr>
        </p:nvSpPr>
        <p:spPr>
          <a:xfrm>
            <a:off x="0" y="1183320"/>
            <a:ext cx="9900000" cy="47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 algn="ctr">
              <a:spcBef>
                <a:spcPts val="1417"/>
              </a:spcBef>
              <a:buNone/>
            </a:pPr>
            <a:r>
              <a:rPr b="1" lang="pt-BR" sz="2600" spc="-1" strike="noStrike">
                <a:solidFill>
                  <a:srgbClr val="000000"/>
                </a:solidFill>
                <a:latin typeface="Times New Roman"/>
                <a:ea typeface="Noto Sans CJK SC"/>
              </a:rPr>
              <a:t>Problema 3 - Escoamento bidimensional em meio heterogêneo</a:t>
            </a:r>
            <a:endParaRPr b="0" lang="pt-BR" sz="2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05" name="" descr=""/>
          <p:cNvPicPr/>
          <p:nvPr/>
        </p:nvPicPr>
        <p:blipFill>
          <a:blip r:embed="rId1"/>
          <a:stretch/>
        </p:blipFill>
        <p:spPr>
          <a:xfrm>
            <a:off x="180000" y="1585080"/>
            <a:ext cx="4320000" cy="3994920"/>
          </a:xfrm>
          <a:prstGeom prst="rect">
            <a:avLst/>
          </a:prstGeom>
          <a:ln w="0">
            <a:noFill/>
          </a:ln>
        </p:spPr>
      </p:pic>
      <p:sp>
        <p:nvSpPr>
          <p:cNvPr id="206" name="PlaceHolder 3"/>
          <p:cNvSpPr>
            <a:spLocks noGrp="1"/>
          </p:cNvSpPr>
          <p:nvPr>
            <p:ph/>
          </p:nvPr>
        </p:nvSpPr>
        <p:spPr>
          <a:xfrm>
            <a:off x="4140000" y="2880000"/>
            <a:ext cx="5040000" cy="47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 algn="ctr">
              <a:spcBef>
                <a:spcPts val="1417"/>
              </a:spcBef>
              <a:buNone/>
            </a:pPr>
            <a:r>
              <a:rPr b="0" lang="pt-BR" sz="2000" spc="-1" strike="noStrike">
                <a:solidFill>
                  <a:srgbClr val="000000"/>
                </a:solidFill>
                <a:latin typeface="Times New Roman"/>
                <a:ea typeface="Noto Sans CJK SC"/>
              </a:rPr>
              <a:t>Campo de saturação. CFL = 4.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pt-BR" sz="4400" spc="-1" strike="noStrike">
                <a:solidFill>
                  <a:srgbClr val="000000"/>
                </a:solidFill>
                <a:latin typeface="Arial"/>
              </a:rPr>
              <a:t>Conclusões</a:t>
            </a: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216000" indent="-216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000000"/>
                </a:solidFill>
                <a:latin typeface="Times New Roman"/>
                <a:ea typeface="Noto Serif CJK SC"/>
              </a:rPr>
              <a:t>No Problema 1, é possível notar a diferença do gradiente de pressão nas regiões com diferentes campos de permeabilidade, como era de se esperar. 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000000"/>
                </a:solidFill>
                <a:latin typeface="Times New Roman"/>
                <a:ea typeface="Noto Serif CJK SC"/>
              </a:rPr>
              <a:t>Nos problemas 2 e 3 nota-se que a quantidade de iterações com CFL = 4 é maior que com o CFL = 1. Isso acontece devido a distância no tempo entre as soluções: quanto mais distante, mais iterações são necessárias para atingir a convergência. 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000000"/>
                </a:solidFill>
                <a:latin typeface="Times New Roman"/>
                <a:ea typeface="Noto Serif CJK SC"/>
              </a:rPr>
              <a:t>No gráfico da razão água-óleo do Problema 2, observa-se que as soluções estão próximas, diferentemente do Problema 3, onde a curva com CFL = 4 atrasou o </a:t>
            </a:r>
            <a:r>
              <a:rPr b="0" i="1" lang="pt-BR" sz="1800" spc="-1" strike="noStrike">
                <a:solidFill>
                  <a:srgbClr val="000000"/>
                </a:solidFill>
                <a:latin typeface="Times New Roman"/>
                <a:ea typeface="Noto Serif CJK SC"/>
              </a:rPr>
              <a:t>water cut, </a:t>
            </a:r>
            <a:r>
              <a:rPr b="0" lang="pt-BR" sz="1800" spc="-1" strike="noStrike">
                <a:solidFill>
                  <a:srgbClr val="000000"/>
                </a:solidFill>
                <a:latin typeface="Times New Roman"/>
                <a:ea typeface="Noto Serif CJK SC"/>
              </a:rPr>
              <a:t>gerando um cenário otimista em relação à simulação com CFL = 1.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pt-BR" sz="4400" spc="-1" strike="noStrike">
                <a:solidFill>
                  <a:srgbClr val="000000"/>
                </a:solidFill>
                <a:latin typeface="Arial"/>
              </a:rPr>
              <a:t>Referências</a:t>
            </a: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6000"/>
          </a:bodyPr>
          <a:p>
            <a:pPr indent="0">
              <a:spcBef>
                <a:spcPts val="1417"/>
              </a:spcBef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Times New Roman"/>
                <a:ea typeface="Noto Serif CJK SC"/>
              </a:rPr>
              <a:t>CONTRERAS, F. R. L. Um Método de Volumes Finitos Centrado na Célula para a Simulação de Escoamentos Bifásicos em Reservatórios de Petróleo Heterogêneos e Anisotrópicos. Universidade Federal de Pernambuco. Recife. Dissertação (Mestrado). 2012.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spcBef>
                <a:spcPts val="1417"/>
              </a:spcBef>
              <a:buNone/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spcBef>
                <a:spcPts val="1417"/>
              </a:spcBef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Times New Roman"/>
                <a:ea typeface="Noto Serif CJK SC"/>
              </a:rPr>
              <a:t>CAVALCANTE, T. M. A finite volume scheme coupled with a hybrid-grid method for the 2-D simulation of two-phase flows in naturally fractured reservoirs. Universidade Federal de Pernambuco. Recife. Dissertação (Mestrado). 2019.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spcBef>
                <a:spcPts val="1417"/>
              </a:spcBef>
              <a:buNone/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spcBef>
                <a:spcPts val="1417"/>
              </a:spcBef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Times New Roman"/>
                <a:ea typeface="Noto Serif CJK SC"/>
              </a:rPr>
              <a:t>MARTIN F. Automatic Differentiation for Matlab (https://www.mathworks.com/matlabcentral/fileexchange/15235-automatic-differentiation-for-matlab). Acessado em 8 de Maio de 2023.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pt-BR" sz="4400" spc="-1" strike="noStrike">
                <a:solidFill>
                  <a:srgbClr val="000000"/>
                </a:solidFill>
                <a:latin typeface="Arial"/>
              </a:rPr>
              <a:t>Escoamento monofásico</a:t>
            </a: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0" y="1326600"/>
            <a:ext cx="9900000" cy="47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0" algn="ctr">
              <a:spcBef>
                <a:spcPts val="1417"/>
              </a:spcBef>
              <a:buNone/>
            </a:pPr>
            <a:r>
              <a:rPr b="0" lang="pt-BR" sz="2600" spc="-1" strike="noStrike">
                <a:solidFill>
                  <a:srgbClr val="000000"/>
                </a:solidFill>
                <a:latin typeface="Arial"/>
              </a:rPr>
              <a:t>Integrando a equação da conservação da massa no volume</a:t>
            </a:r>
            <a:endParaRPr b="0" lang="pt-BR" sz="2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1" name="" descr="12§display§\int_{V} \frac{\partial \left( \rho \phi \right)}{\partial t} dV = \int_{V} - \nabla \cdot \left( \rho \vec{v} \right) dV + \int_{V} q dV §svg§600§FALSE§"/>
          <p:cNvPicPr/>
          <p:nvPr/>
        </p:nvPicPr>
        <p:blipFill>
          <a:blip r:embed="rId1"/>
          <a:stretch/>
        </p:blipFill>
        <p:spPr>
          <a:xfrm>
            <a:off x="3024360" y="1878840"/>
            <a:ext cx="4355640" cy="570600"/>
          </a:xfrm>
          <a:prstGeom prst="rect">
            <a:avLst/>
          </a:prstGeom>
          <a:ln w="0">
            <a:noFill/>
          </a:ln>
        </p:spPr>
      </p:pic>
      <p:sp>
        <p:nvSpPr>
          <p:cNvPr id="62" name="PlaceHolder 3"/>
          <p:cNvSpPr>
            <a:spLocks noGrp="1"/>
          </p:cNvSpPr>
          <p:nvPr>
            <p:ph/>
          </p:nvPr>
        </p:nvSpPr>
        <p:spPr>
          <a:xfrm>
            <a:off x="180000" y="2520000"/>
            <a:ext cx="9900000" cy="47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0000"/>
          </a:bodyPr>
          <a:p>
            <a:pPr marL="345600" indent="0" algn="ctr">
              <a:spcBef>
                <a:spcPts val="1417"/>
              </a:spcBef>
              <a:buNone/>
            </a:pPr>
            <a:r>
              <a:rPr b="0" lang="pt-BR" sz="2600" spc="-1" strike="noStrike">
                <a:solidFill>
                  <a:srgbClr val="000000"/>
                </a:solidFill>
                <a:latin typeface="Arial"/>
              </a:rPr>
              <a:t>Aplicando o teorema da Divergência de Gauss na segunda integral</a:t>
            </a:r>
            <a:endParaRPr b="0" lang="pt-BR" sz="2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3" name="" descr="12§display§\int_{V} - \nabla \cdot \left( \rho \vec{v} \right) dV = \int_{\partial V} - \rho \vec{v} \cdot \vec{n} d \partial V = \displaystyle - \sum_{F \in \partial V} \rho \vec{v} \cdot \vec{n}§svg§600§FALSE§"/>
          <p:cNvPicPr/>
          <p:nvPr/>
        </p:nvPicPr>
        <p:blipFill>
          <a:blip r:embed="rId2"/>
          <a:stretch/>
        </p:blipFill>
        <p:spPr>
          <a:xfrm>
            <a:off x="2652480" y="3012840"/>
            <a:ext cx="4907520" cy="587160"/>
          </a:xfrm>
          <a:prstGeom prst="rect">
            <a:avLst/>
          </a:prstGeom>
          <a:ln w="0">
            <a:noFill/>
          </a:ln>
        </p:spPr>
      </p:pic>
      <p:pic>
        <p:nvPicPr>
          <p:cNvPr id="64" name="" descr="16§display§\partial V = \text{ superfície de contorno de } V§svg§600§FALSE§"/>
          <p:cNvPicPr/>
          <p:nvPr/>
        </p:nvPicPr>
        <p:blipFill>
          <a:blip r:embed="rId3"/>
          <a:stretch/>
        </p:blipFill>
        <p:spPr>
          <a:xfrm>
            <a:off x="1308960" y="3872880"/>
            <a:ext cx="3053880" cy="183600"/>
          </a:xfrm>
          <a:prstGeom prst="rect">
            <a:avLst/>
          </a:prstGeom>
          <a:ln w="0">
            <a:noFill/>
          </a:ln>
        </p:spPr>
      </p:pic>
      <p:pic>
        <p:nvPicPr>
          <p:cNvPr id="65" name="" descr="16§display§F = \text{ Face de } V§svg§600§FALSE§"/>
          <p:cNvPicPr/>
          <p:nvPr/>
        </p:nvPicPr>
        <p:blipFill>
          <a:blip r:embed="rId4"/>
          <a:stretch/>
        </p:blipFill>
        <p:spPr>
          <a:xfrm>
            <a:off x="1308960" y="4136400"/>
            <a:ext cx="1384560" cy="144720"/>
          </a:xfrm>
          <a:prstGeom prst="rect">
            <a:avLst/>
          </a:prstGeom>
          <a:ln w="0">
            <a:noFill/>
          </a:ln>
        </p:spPr>
      </p:pic>
      <p:pic>
        <p:nvPicPr>
          <p:cNvPr id="66" name="" descr="16§display§\vec{n} = \hat{n} \left\lvert F \right\rvert§svg§600§FALSE§"/>
          <p:cNvPicPr/>
          <p:nvPr/>
        </p:nvPicPr>
        <p:blipFill>
          <a:blip r:embed="rId5"/>
          <a:stretch/>
        </p:blipFill>
        <p:spPr>
          <a:xfrm>
            <a:off x="1315440" y="4391280"/>
            <a:ext cx="798480" cy="201600"/>
          </a:xfrm>
          <a:prstGeom prst="rect">
            <a:avLst/>
          </a:prstGeom>
          <a:ln w="0">
            <a:noFill/>
          </a:ln>
        </p:spPr>
      </p:pic>
      <p:pic>
        <p:nvPicPr>
          <p:cNvPr id="67" name="" descr="16§display§\hat{n} =  \text{ versor que aponta para fora de } V§svg§600§FALSE§"/>
          <p:cNvPicPr/>
          <p:nvPr/>
        </p:nvPicPr>
        <p:blipFill>
          <a:blip r:embed="rId6"/>
          <a:stretch/>
        </p:blipFill>
        <p:spPr>
          <a:xfrm>
            <a:off x="1315440" y="4628880"/>
            <a:ext cx="3406320" cy="181440"/>
          </a:xfrm>
          <a:prstGeom prst="rect">
            <a:avLst/>
          </a:prstGeom>
          <a:ln w="0">
            <a:noFill/>
          </a:ln>
        </p:spPr>
      </p:pic>
      <p:pic>
        <p:nvPicPr>
          <p:cNvPr id="68" name="" descr="16§display§\left\lvert F \right\rvert = \text{ área de } F§svg§600§FALSE§"/>
          <p:cNvPicPr/>
          <p:nvPr/>
        </p:nvPicPr>
        <p:blipFill>
          <a:blip r:embed="rId7"/>
          <a:stretch/>
        </p:blipFill>
        <p:spPr>
          <a:xfrm>
            <a:off x="1260000" y="4910760"/>
            <a:ext cx="1483920" cy="2170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PlaceHolder 1"/>
          <p:cNvSpPr>
            <a:spLocks noGrp="1"/>
          </p:cNvSpPr>
          <p:nvPr>
            <p:ph type="title"/>
          </p:nvPr>
        </p:nvSpPr>
        <p:spPr>
          <a:xfrm>
            <a:off x="648360" y="198000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pt-BR" sz="4400" spc="-1" strike="noStrike">
                <a:solidFill>
                  <a:srgbClr val="000000"/>
                </a:solidFill>
                <a:latin typeface="Arial"/>
              </a:rPr>
              <a:t>Obrigado!</a:t>
            </a: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3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pt-BR" sz="4400" spc="-1" strike="noStrike">
                <a:solidFill>
                  <a:srgbClr val="000000"/>
                </a:solidFill>
                <a:latin typeface="Arial"/>
              </a:rPr>
              <a:t>Escoamento bifásico</a:t>
            </a: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/>
          </p:nvPr>
        </p:nvSpPr>
        <p:spPr>
          <a:xfrm>
            <a:off x="0" y="1326600"/>
            <a:ext cx="9900000" cy="47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0" algn="ctr">
              <a:spcBef>
                <a:spcPts val="1417"/>
              </a:spcBef>
              <a:buNone/>
            </a:pPr>
            <a:r>
              <a:rPr b="0" lang="pt-BR" sz="2600" spc="-1" strike="noStrike">
                <a:solidFill>
                  <a:srgbClr val="000000"/>
                </a:solidFill>
                <a:latin typeface="Arial"/>
              </a:rPr>
              <a:t>Equação hiperbólica da saturação</a:t>
            </a:r>
            <a:endParaRPr b="0" lang="pt-BR" sz="2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1" name="" descr="16§display§S_{\alpha} = \text{ Saturação da fase } \alpha = w,o \text{ (água ou óleo) }§svg§600§FALSE§"/>
          <p:cNvPicPr/>
          <p:nvPr/>
        </p:nvPicPr>
        <p:blipFill>
          <a:blip r:embed="rId1"/>
          <a:stretch/>
        </p:blipFill>
        <p:spPr>
          <a:xfrm>
            <a:off x="1260000" y="2700000"/>
            <a:ext cx="4275000" cy="217080"/>
          </a:xfrm>
          <a:prstGeom prst="rect">
            <a:avLst/>
          </a:prstGeom>
          <a:ln w="0">
            <a:noFill/>
          </a:ln>
        </p:spPr>
      </p:pic>
      <p:pic>
        <p:nvPicPr>
          <p:cNvPr id="72" name="Shape2" descr="12§display§\phi \frac{\partial \left(S_{\alpha} \right)}{\partial t} = - \nabla \cdot \left(\vec{v}_{\alpha} \right) + Q_{\alpha}§svg§600§FALSE§"/>
          <p:cNvPicPr/>
          <p:nvPr/>
        </p:nvPicPr>
        <p:blipFill>
          <a:blip r:embed="rId2"/>
          <a:stretch/>
        </p:blipFill>
        <p:spPr>
          <a:xfrm>
            <a:off x="3951360" y="1860480"/>
            <a:ext cx="2708640" cy="515520"/>
          </a:xfrm>
          <a:prstGeom prst="rect">
            <a:avLst/>
          </a:prstGeom>
          <a:ln w="0">
            <a:noFill/>
          </a:ln>
        </p:spPr>
      </p:pic>
      <p:pic>
        <p:nvPicPr>
          <p:cNvPr id="73" name="" descr="16§display§\vec{v}_{\alpha} = \text{ velocidade da fase } \alpha§svg§600§FALSE§"/>
          <p:cNvPicPr/>
          <p:nvPr/>
        </p:nvPicPr>
        <p:blipFill>
          <a:blip r:embed="rId3"/>
          <a:stretch/>
        </p:blipFill>
        <p:spPr>
          <a:xfrm>
            <a:off x="1260000" y="3095280"/>
            <a:ext cx="2360880" cy="191160"/>
          </a:xfrm>
          <a:prstGeom prst="rect">
            <a:avLst/>
          </a:prstGeom>
          <a:ln w="0">
            <a:noFill/>
          </a:ln>
        </p:spPr>
      </p:pic>
      <p:pic>
        <p:nvPicPr>
          <p:cNvPr id="74" name="" descr="16§display§Q_{\alpha} = \text{ termo fonte da fase } \alpha = \frac{q_{\alpha}}{\rho_{\alpha}} §svg§600§FALSE§"/>
          <p:cNvPicPr/>
          <p:nvPr/>
        </p:nvPicPr>
        <p:blipFill>
          <a:blip r:embed="rId4"/>
          <a:stretch/>
        </p:blipFill>
        <p:spPr>
          <a:xfrm>
            <a:off x="1260000" y="3408840"/>
            <a:ext cx="3029760" cy="408240"/>
          </a:xfrm>
          <a:prstGeom prst="rect">
            <a:avLst/>
          </a:prstGeom>
          <a:ln w="0">
            <a:noFill/>
          </a:ln>
        </p:spPr>
      </p:pic>
      <p:pic>
        <p:nvPicPr>
          <p:cNvPr id="75" name="" descr="16§display§S_{\alpha} = \frac{V_{\alpha}}{V_{p}}§svg§600§FALSE§"/>
          <p:cNvPicPr/>
          <p:nvPr/>
        </p:nvPicPr>
        <p:blipFill>
          <a:blip r:embed="rId5"/>
          <a:stretch/>
        </p:blipFill>
        <p:spPr>
          <a:xfrm>
            <a:off x="5760000" y="2588760"/>
            <a:ext cx="766800" cy="471240"/>
          </a:xfrm>
          <a:prstGeom prst="rect">
            <a:avLst/>
          </a:prstGeom>
          <a:ln w="0">
            <a:noFill/>
          </a:ln>
        </p:spPr>
      </p:pic>
      <p:pic>
        <p:nvPicPr>
          <p:cNvPr id="76" name="" descr="16§display§\vec{v}_{\alpha} = \lambda_{\alpha} K \nabla p§svg§600§FALSE§"/>
          <p:cNvPicPr/>
          <p:nvPr/>
        </p:nvPicPr>
        <p:blipFill>
          <a:blip r:embed="rId6"/>
          <a:stretch/>
        </p:blipFill>
        <p:spPr>
          <a:xfrm>
            <a:off x="5760000" y="3138120"/>
            <a:ext cx="1178640" cy="183240"/>
          </a:xfrm>
          <a:prstGeom prst="rect">
            <a:avLst/>
          </a:prstGeom>
          <a:ln w="0">
            <a:noFill/>
          </a:ln>
        </p:spPr>
      </p:pic>
      <p:pic>
        <p:nvPicPr>
          <p:cNvPr id="77" name="" descr="16§display§\lambda_{\alpha} = \text{ mobilidade da fase } \alpha§svg§600§FALSE§"/>
          <p:cNvPicPr/>
          <p:nvPr/>
        </p:nvPicPr>
        <p:blipFill>
          <a:blip r:embed="rId7"/>
          <a:stretch/>
        </p:blipFill>
        <p:spPr>
          <a:xfrm>
            <a:off x="1260360" y="3957120"/>
            <a:ext cx="2423880" cy="189000"/>
          </a:xfrm>
          <a:prstGeom prst="rect">
            <a:avLst/>
          </a:prstGeom>
          <a:ln w="0">
            <a:noFill/>
          </a:ln>
        </p:spPr>
      </p:pic>
      <p:pic>
        <p:nvPicPr>
          <p:cNvPr id="78" name="" descr="16§display§\lambda_{\alpha} = \frac{kr_{\alpha}}{\mu_{\alpha}}§svg§600§FALSE§"/>
          <p:cNvPicPr/>
          <p:nvPr/>
        </p:nvPicPr>
        <p:blipFill>
          <a:blip r:embed="rId8"/>
          <a:stretch/>
        </p:blipFill>
        <p:spPr>
          <a:xfrm>
            <a:off x="5760360" y="3831840"/>
            <a:ext cx="845640" cy="459720"/>
          </a:xfrm>
          <a:prstGeom prst="rect">
            <a:avLst/>
          </a:prstGeom>
          <a:ln w="0">
            <a:noFill/>
          </a:ln>
        </p:spPr>
      </p:pic>
      <p:pic>
        <p:nvPicPr>
          <p:cNvPr id="79" name="" descr="16§display§kr_{\alpha} = \text{ permeabildade relativa da fase } \alpha§svg§600§FALSE§"/>
          <p:cNvPicPr/>
          <p:nvPr/>
        </p:nvPicPr>
        <p:blipFill>
          <a:blip r:embed="rId9"/>
          <a:stretch/>
        </p:blipFill>
        <p:spPr>
          <a:xfrm>
            <a:off x="1260360" y="4347000"/>
            <a:ext cx="3540600" cy="181440"/>
          </a:xfrm>
          <a:prstGeom prst="rect">
            <a:avLst/>
          </a:prstGeom>
          <a:ln w="0">
            <a:noFill/>
          </a:ln>
        </p:spPr>
      </p:pic>
      <p:sp>
        <p:nvSpPr>
          <p:cNvPr id="80" name=""/>
          <p:cNvSpPr/>
          <p:nvPr/>
        </p:nvSpPr>
        <p:spPr>
          <a:xfrm>
            <a:off x="1332000" y="4644000"/>
            <a:ext cx="180000" cy="331560"/>
          </a:xfrm>
          <a:prstGeom prst="downArrow">
            <a:avLst>
              <a:gd name="adj1" fmla="val 50000"/>
              <a:gd name="adj2" fmla="val 46050"/>
            </a:avLst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pt-BR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1" name="PlaceHolder 3"/>
          <p:cNvSpPr>
            <a:spLocks noGrp="1"/>
          </p:cNvSpPr>
          <p:nvPr>
            <p:ph/>
          </p:nvPr>
        </p:nvSpPr>
        <p:spPr>
          <a:xfrm>
            <a:off x="180000" y="5040000"/>
            <a:ext cx="2748960" cy="36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9000"/>
          </a:bodyPr>
          <a:p>
            <a:pPr marL="384480" indent="0" algn="ctr">
              <a:spcBef>
                <a:spcPts val="1417"/>
              </a:spcBef>
              <a:buNone/>
            </a:pPr>
            <a:r>
              <a:rPr b="0" lang="pt-BR" sz="1600" spc="-1" strike="noStrike">
                <a:solidFill>
                  <a:srgbClr val="000000"/>
                </a:solidFill>
                <a:latin typeface="Arial"/>
              </a:rPr>
              <a:t>Modelo de Brooks e Corey</a:t>
            </a:r>
            <a:endParaRPr b="0" lang="pt-BR" sz="1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pt-BR" sz="4400" spc="-1" strike="noStrike">
                <a:solidFill>
                  <a:srgbClr val="000000"/>
                </a:solidFill>
                <a:latin typeface="Arial"/>
              </a:rPr>
              <a:t>Escoamento bifásico</a:t>
            </a: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/>
          </p:nvPr>
        </p:nvSpPr>
        <p:spPr>
          <a:xfrm>
            <a:off x="0" y="1326600"/>
            <a:ext cx="9900000" cy="47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0" algn="ctr">
              <a:spcBef>
                <a:spcPts val="1417"/>
              </a:spcBef>
              <a:buNone/>
            </a:pPr>
            <a:r>
              <a:rPr b="0" lang="pt-BR" sz="2600" spc="-1" strike="noStrike">
                <a:solidFill>
                  <a:srgbClr val="000000"/>
                </a:solidFill>
                <a:latin typeface="Arial"/>
              </a:rPr>
              <a:t>Equação discreta da saturação</a:t>
            </a:r>
            <a:endParaRPr b="0" lang="pt-BR" sz="2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84" name="Forma37" descr="12§display§\phi V \left(\frac{S_{\alpha}^{t} -  S_{\alpha}^{t-1}}{\Delta t} \right) = - \displaystyle \sum_{F \in \partial V} \left(\vec{v}_{\alpha} \cdot \vec{n} \right) + Q_{\alpha} V§svg§600§FALSE§"/>
          <p:cNvPicPr/>
          <p:nvPr/>
        </p:nvPicPr>
        <p:blipFill>
          <a:blip r:embed="rId1"/>
          <a:stretch/>
        </p:blipFill>
        <p:spPr>
          <a:xfrm>
            <a:off x="2734200" y="1980000"/>
            <a:ext cx="4825800" cy="720000"/>
          </a:xfrm>
          <a:prstGeom prst="rect">
            <a:avLst/>
          </a:prstGeom>
          <a:ln w="0">
            <a:noFill/>
          </a:ln>
        </p:spPr>
      </p:pic>
      <p:pic>
        <p:nvPicPr>
          <p:cNvPr id="85" name="" descr="16§display§\Delta t = \text{ passo de tempo }§svg§600§FALSE§"/>
          <p:cNvPicPr/>
          <p:nvPr/>
        </p:nvPicPr>
        <p:blipFill>
          <a:blip r:embed="rId2"/>
          <a:stretch/>
        </p:blipFill>
        <p:spPr>
          <a:xfrm>
            <a:off x="1260000" y="3098520"/>
            <a:ext cx="1941840" cy="183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pt-BR" sz="4400" spc="-1" strike="noStrike">
                <a:solidFill>
                  <a:srgbClr val="000000"/>
                </a:solidFill>
                <a:latin typeface="Arial"/>
              </a:rPr>
              <a:t>Escoamento bifásico</a:t>
            </a: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/>
          </p:nvPr>
        </p:nvSpPr>
        <p:spPr>
          <a:xfrm>
            <a:off x="0" y="1326600"/>
            <a:ext cx="9900000" cy="47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0" algn="ctr">
              <a:spcBef>
                <a:spcPts val="1417"/>
              </a:spcBef>
              <a:buNone/>
            </a:pPr>
            <a:r>
              <a:rPr b="0" lang="pt-BR" sz="2600" spc="-1" strike="noStrike">
                <a:solidFill>
                  <a:srgbClr val="000000"/>
                </a:solidFill>
                <a:latin typeface="Arial"/>
              </a:rPr>
              <a:t>Equação elíptica da pressão</a:t>
            </a:r>
            <a:endParaRPr b="0" lang="pt-BR" sz="2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88" name="" descr="16§display§Q_{T} = \displaysyple \sum_{\alpha}  Q_{\alpha}§svg§600§FALSE§"/>
          <p:cNvPicPr/>
          <p:nvPr/>
        </p:nvPicPr>
        <p:blipFill>
          <a:blip r:embed="rId1"/>
          <a:stretch/>
        </p:blipFill>
        <p:spPr>
          <a:xfrm>
            <a:off x="1260000" y="4248000"/>
            <a:ext cx="1154160" cy="441360"/>
          </a:xfrm>
          <a:prstGeom prst="rect">
            <a:avLst/>
          </a:prstGeom>
          <a:ln w="0">
            <a:noFill/>
          </a:ln>
        </p:spPr>
      </p:pic>
      <p:pic>
        <p:nvPicPr>
          <p:cNvPr id="89" name="Forma47" descr="12§display§\sum_{F \in \partial V} \vec{v}_{T} \cdot \vec{n} = Q_{T} V§svg§600§FALSE§"/>
          <p:cNvPicPr/>
          <p:nvPr/>
        </p:nvPicPr>
        <p:blipFill>
          <a:blip r:embed="rId2"/>
          <a:stretch/>
        </p:blipFill>
        <p:spPr>
          <a:xfrm>
            <a:off x="3960000" y="1908000"/>
            <a:ext cx="2340000" cy="630000"/>
          </a:xfrm>
          <a:prstGeom prst="rect">
            <a:avLst/>
          </a:prstGeom>
          <a:ln w="0">
            <a:noFill/>
          </a:ln>
        </p:spPr>
      </p:pic>
      <p:pic>
        <p:nvPicPr>
          <p:cNvPr id="90" name="Forma44" descr="12§display§\vec{v}_{T} = \sum_{\alpha} \vec{v}_{\alpha} = \left(\sum_{\alpha} \lambda_{\alpha}\right) K \nabla p = \lambda_{T} K \nabla p§svg§600§FALSE§"/>
          <p:cNvPicPr/>
          <p:nvPr/>
        </p:nvPicPr>
        <p:blipFill>
          <a:blip r:embed="rId3"/>
          <a:stretch/>
        </p:blipFill>
        <p:spPr>
          <a:xfrm>
            <a:off x="1260000" y="2700000"/>
            <a:ext cx="3685320" cy="625320"/>
          </a:xfrm>
          <a:prstGeom prst="rect">
            <a:avLst/>
          </a:prstGeom>
          <a:ln w="0">
            <a:noFill/>
          </a:ln>
        </p:spPr>
      </p:pic>
      <p:pic>
        <p:nvPicPr>
          <p:cNvPr id="91" name="Forma46" descr="12§display§\vec{v}_{\alpha} = \left( \frac{\lambda_{\alpha}}{\lambda_{T}} \right) \vec{v}_{T} = f_{\alpha} \vec{v}_{T}§svg§600§FALSE§"/>
          <p:cNvPicPr/>
          <p:nvPr/>
        </p:nvPicPr>
        <p:blipFill>
          <a:blip r:embed="rId4"/>
          <a:stretch/>
        </p:blipFill>
        <p:spPr>
          <a:xfrm>
            <a:off x="1226880" y="3456000"/>
            <a:ext cx="2373120" cy="579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pt-BR" sz="4400" spc="-1" strike="noStrike">
                <a:solidFill>
                  <a:srgbClr val="000000"/>
                </a:solidFill>
                <a:latin typeface="Arial"/>
              </a:rPr>
              <a:t>Escoamento bifásico</a:t>
            </a: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/>
          </p:nvPr>
        </p:nvSpPr>
        <p:spPr>
          <a:xfrm>
            <a:off x="0" y="1326600"/>
            <a:ext cx="9900000" cy="47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0" algn="ctr">
              <a:spcBef>
                <a:spcPts val="1417"/>
              </a:spcBef>
              <a:buNone/>
            </a:pPr>
            <a:r>
              <a:rPr b="0" lang="pt-BR" sz="2600" spc="-1" strike="noStrike">
                <a:solidFill>
                  <a:srgbClr val="000000"/>
                </a:solidFill>
                <a:latin typeface="Arial"/>
              </a:rPr>
              <a:t>Método </a:t>
            </a:r>
            <a:r>
              <a:rPr b="0" i="1" lang="pt-BR" sz="2600" spc="-1" strike="noStrike">
                <a:solidFill>
                  <a:srgbClr val="000000"/>
                </a:solidFill>
                <a:latin typeface="Arial"/>
              </a:rPr>
              <a:t>Upwind</a:t>
            </a:r>
            <a:r>
              <a:rPr b="0" lang="pt-BR" sz="2600" spc="-1" strike="noStrike">
                <a:solidFill>
                  <a:srgbClr val="000000"/>
                </a:solidFill>
                <a:latin typeface="Arial"/>
              </a:rPr>
              <a:t> de primeira ordem</a:t>
            </a:r>
            <a:endParaRPr b="0" lang="pt-BR" sz="2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94" name="Forma48" descr="12§display§\begin{cases}&#10;S_{w} \mid_{e} = S_{E}, \text{ se } \vec{v}_{w} \geq 0\\&#10;S_{w} \mid_{e} = S_{D}, \text{ caso contrário }&#10;\end{cases}§svg§600§FALSE§"/>
          <p:cNvPicPr/>
          <p:nvPr/>
        </p:nvPicPr>
        <p:blipFill>
          <a:blip r:embed="rId1"/>
          <a:stretch/>
        </p:blipFill>
        <p:spPr>
          <a:xfrm>
            <a:off x="3603240" y="1980000"/>
            <a:ext cx="3236760" cy="805320"/>
          </a:xfrm>
          <a:prstGeom prst="rect">
            <a:avLst/>
          </a:prstGeom>
          <a:ln w="0">
            <a:noFill/>
          </a:ln>
        </p:spPr>
      </p:pic>
      <p:pic>
        <p:nvPicPr>
          <p:cNvPr id="95" name="" descr=""/>
          <p:cNvPicPr/>
          <p:nvPr/>
        </p:nvPicPr>
        <p:blipFill>
          <a:blip r:embed="rId2"/>
          <a:stretch/>
        </p:blipFill>
        <p:spPr>
          <a:xfrm>
            <a:off x="4140000" y="2880000"/>
            <a:ext cx="2086920" cy="12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pt-BR" sz="4400" spc="-1" strike="noStrike">
                <a:solidFill>
                  <a:srgbClr val="000000"/>
                </a:solidFill>
                <a:latin typeface="Arial"/>
              </a:rPr>
              <a:t>Escoamento bifásico</a:t>
            </a: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/>
          </p:nvPr>
        </p:nvSpPr>
        <p:spPr>
          <a:xfrm>
            <a:off x="0" y="1182600"/>
            <a:ext cx="9900000" cy="47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0" algn="ctr">
              <a:spcBef>
                <a:spcPts val="1417"/>
              </a:spcBef>
              <a:buNone/>
            </a:pPr>
            <a:r>
              <a:rPr b="0" lang="pt-BR" sz="2600" spc="-1" strike="noStrike">
                <a:solidFill>
                  <a:srgbClr val="000000"/>
                </a:solidFill>
                <a:latin typeface="Arial"/>
              </a:rPr>
              <a:t>Método Sequencial Implícito</a:t>
            </a:r>
            <a:endParaRPr b="0" lang="pt-BR" sz="2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98" name="" descr=""/>
          <p:cNvPicPr/>
          <p:nvPr/>
        </p:nvPicPr>
        <p:blipFill>
          <a:blip r:embed="rId1"/>
          <a:stretch/>
        </p:blipFill>
        <p:spPr>
          <a:xfrm>
            <a:off x="2340000" y="1764000"/>
            <a:ext cx="5482440" cy="3722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pt-BR" sz="4400" spc="-1" strike="noStrike">
                <a:solidFill>
                  <a:srgbClr val="000000"/>
                </a:solidFill>
                <a:latin typeface="Arial"/>
              </a:rPr>
              <a:t>Escoamento bifásico</a:t>
            </a: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00" name="" descr="16§display§\begin{cases}&#10;\displaystyle \sum_{F \in \partial V} \vec{v}_{T}(p^{t-1}) \cdot \vec{n} = Q_{T}^{t-1} V \\&#10;\displaystyle \phi V \left(\frac{S_{w}^{t} -  S_{w}^{t-1}}{\Delta t} \right) = - \displaystyle \sum_{F \in \partial V} \left(\vec{v}_{w} (S_{w}^{t}) \cdot \vec{n} \right) + Q_{w}(S_{w}^{t}) V&#10;\end{cases}§svg§600§FALSE§"/>
          <p:cNvPicPr/>
          <p:nvPr/>
        </p:nvPicPr>
        <p:blipFill>
          <a:blip r:embed="rId1"/>
          <a:stretch/>
        </p:blipFill>
        <p:spPr>
          <a:xfrm>
            <a:off x="180000" y="1980000"/>
            <a:ext cx="4916160" cy="1022400"/>
          </a:xfrm>
          <a:prstGeom prst="rect">
            <a:avLst/>
          </a:prstGeom>
          <a:ln w="0">
            <a:noFill/>
          </a:ln>
        </p:spPr>
      </p:pic>
      <p:pic>
        <p:nvPicPr>
          <p:cNvPr id="101" name="Forma 1" descr="12§display§\frac{\left\lvert \vec{v} \right\rvert}{\phi} \left\lvert \frac{\partial f_{w}}{\partial S_{w}}\right\rvert \frac{\Delta t}{\Delta x} \leq CFL§svg§600§FALSE§"/>
          <p:cNvPicPr/>
          <p:nvPr/>
        </p:nvPicPr>
        <p:blipFill>
          <a:blip r:embed="rId2"/>
          <a:stretch/>
        </p:blipFill>
        <p:spPr>
          <a:xfrm>
            <a:off x="360000" y="3089880"/>
            <a:ext cx="1980000" cy="510120"/>
          </a:xfrm>
          <a:prstGeom prst="rect">
            <a:avLst/>
          </a:prstGeom>
          <a:ln w="0">
            <a:noFill/>
          </a:ln>
        </p:spPr>
      </p:pic>
      <p:pic>
        <p:nvPicPr>
          <p:cNvPr id="102" name="" descr="16§display§\displaystyle \phi V \left(\frac{S_{w}^{t} -  S_{w}^{t-1}}{\Delta t} \right) + \displaystyle \sum_{F \in \partial V} \left(\vec{v}_{w} (S_{w}^{t}) \cdot \vec{n} \right) - Q_{w}(S_{w}^{t}) V = R§svg§600§FALSE§"/>
          <p:cNvPicPr/>
          <p:nvPr/>
        </p:nvPicPr>
        <p:blipFill>
          <a:blip r:embed="rId3"/>
          <a:stretch/>
        </p:blipFill>
        <p:spPr>
          <a:xfrm>
            <a:off x="252000" y="3780000"/>
            <a:ext cx="4968000" cy="573840"/>
          </a:xfrm>
          <a:prstGeom prst="rect">
            <a:avLst/>
          </a:prstGeom>
          <a:ln w="0">
            <a:noFill/>
          </a:ln>
        </p:spPr>
      </p:pic>
      <p:pic>
        <p:nvPicPr>
          <p:cNvPr id="103" name="" descr="16§display§J = \frac{\partial R}{\partial S_{w}}§svg§600§FALSE§"/>
          <p:cNvPicPr/>
          <p:nvPr/>
        </p:nvPicPr>
        <p:blipFill>
          <a:blip r:embed="rId4"/>
          <a:stretch/>
        </p:blipFill>
        <p:spPr>
          <a:xfrm>
            <a:off x="360000" y="4500000"/>
            <a:ext cx="814320" cy="467280"/>
          </a:xfrm>
          <a:prstGeom prst="rect">
            <a:avLst/>
          </a:prstGeom>
          <a:ln w="0">
            <a:noFill/>
          </a:ln>
        </p:spPr>
      </p:pic>
      <p:pic>
        <p:nvPicPr>
          <p:cNvPr id="104" name="" descr="16§display§S_{w}^{\nu + 1} - S_{w}^{\nu} = dS_{w} = -J^{-1}R§svg§600§FALSE§"/>
          <p:cNvPicPr/>
          <p:nvPr/>
        </p:nvPicPr>
        <p:blipFill>
          <a:blip r:embed="rId5"/>
          <a:stretch/>
        </p:blipFill>
        <p:spPr>
          <a:xfrm>
            <a:off x="360000" y="5220000"/>
            <a:ext cx="2503440" cy="228600"/>
          </a:xfrm>
          <a:prstGeom prst="rect">
            <a:avLst/>
          </a:prstGeom>
          <a:ln w="0">
            <a:noFill/>
          </a:ln>
        </p:spPr>
      </p:pic>
      <p:pic>
        <p:nvPicPr>
          <p:cNvPr id="105" name="" descr="16§display§\left\lVert dS_{w} \right\rVert &lt; \varepsilon§svg§600§FALSE§"/>
          <p:cNvPicPr/>
          <p:nvPr/>
        </p:nvPicPr>
        <p:blipFill>
          <a:blip r:embed="rId6"/>
          <a:stretch/>
        </p:blipFill>
        <p:spPr>
          <a:xfrm>
            <a:off x="7216560" y="2453760"/>
            <a:ext cx="934200" cy="217080"/>
          </a:xfrm>
          <a:prstGeom prst="rect">
            <a:avLst/>
          </a:prstGeom>
          <a:ln w="0">
            <a:noFill/>
          </a:ln>
        </p:spPr>
      </p:pic>
      <p:pic>
        <p:nvPicPr>
          <p:cNvPr id="106" name="" descr="16§display§S_{w}^{t} = S_{w}^{\nu+1}§svg§600§FALSE§"/>
          <p:cNvPicPr/>
          <p:nvPr/>
        </p:nvPicPr>
        <p:blipFill>
          <a:blip r:embed="rId7"/>
          <a:stretch/>
        </p:blipFill>
        <p:spPr>
          <a:xfrm>
            <a:off x="7337520" y="3551400"/>
            <a:ext cx="942480" cy="228600"/>
          </a:xfrm>
          <a:prstGeom prst="rect">
            <a:avLst/>
          </a:prstGeom>
          <a:ln w="0">
            <a:noFill/>
          </a:ln>
        </p:spPr>
      </p:pic>
      <p:sp>
        <p:nvSpPr>
          <p:cNvPr id="107" name="PlaceHolder 2"/>
          <p:cNvSpPr>
            <a:spLocks noGrp="1"/>
          </p:cNvSpPr>
          <p:nvPr>
            <p:ph/>
          </p:nvPr>
        </p:nvSpPr>
        <p:spPr>
          <a:xfrm>
            <a:off x="5940000" y="1980000"/>
            <a:ext cx="3240000" cy="47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0" algn="ctr">
              <a:spcBef>
                <a:spcPts val="1417"/>
              </a:spcBef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Condição de parada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PlaceHolder 3"/>
          <p:cNvSpPr>
            <a:spLocks noGrp="1"/>
          </p:cNvSpPr>
          <p:nvPr>
            <p:ph/>
          </p:nvPr>
        </p:nvSpPr>
        <p:spPr>
          <a:xfrm>
            <a:off x="5940000" y="3240000"/>
            <a:ext cx="3240000" cy="47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0" algn="ctr">
              <a:spcBef>
                <a:spcPts val="1417"/>
              </a:spcBef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Solução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PlaceHolder 4"/>
          <p:cNvSpPr>
            <a:spLocks noGrp="1"/>
          </p:cNvSpPr>
          <p:nvPr>
            <p:ph/>
          </p:nvPr>
        </p:nvSpPr>
        <p:spPr>
          <a:xfrm>
            <a:off x="0" y="1182960"/>
            <a:ext cx="9900000" cy="47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0" algn="ctr">
              <a:spcBef>
                <a:spcPts val="1417"/>
              </a:spcBef>
              <a:buNone/>
            </a:pPr>
            <a:r>
              <a:rPr b="0" lang="pt-BR" sz="2600" spc="-1" strike="noStrike">
                <a:solidFill>
                  <a:srgbClr val="000000"/>
                </a:solidFill>
                <a:latin typeface="Arial"/>
              </a:rPr>
              <a:t>Método Sequencial Implícito</a:t>
            </a:r>
            <a:endParaRPr b="0" lang="pt-BR" sz="2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132</TotalTime>
  <Application>LibreOffice/7.5.3.2$Linux_X86_64 LibreOffice_project/50$Build-2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2023-05-09T10:16:38Z</dcterms:created>
  <dc:creator/>
  <dc:description/>
  <dc:language>pt-BR</dc:language>
  <cp:lastModifiedBy/>
  <dcterms:modified xsi:type="dcterms:W3CDTF">2023-05-09T12:37:49Z</dcterms:modified>
  <cp:revision>48</cp:revision>
  <dc:subject/>
  <dc:title/>
</cp:coreProperties>
</file>